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DBE79-4ECD-4E7F-BACD-E03F72C85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8A62B9-1B24-4B38-95C6-67D807201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C0676-EB43-45A6-8DC4-CC50D960D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632B2-6ABA-4ABE-A3C4-8ECA8B0B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ECD2A-EB94-434E-B037-75E91885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226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F6D5-98E2-4CB1-A906-F1FC39CF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FB543-B2B9-49A0-B249-B8A75B93E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38D41-4653-4160-99DB-3A5EE93C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31881-0E89-468D-85BA-9CFCEC518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BD7D5-C841-4093-9BDB-F90405F21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111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9D823-AAE7-41D9-9CB7-103BC0B12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99019-2681-4E2A-98A1-7D9A379DC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95A33-97BB-4D25-9E2C-94734DBE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019D5-AFCF-4E50-A3DA-9956CAB9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5F4FB-2D94-4A14-90FD-C2FDCE63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40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6F5A8-40A4-4843-8298-C2858D2A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3B752-94A6-4309-AEE9-E0BD78B3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97856-9342-42B7-819D-855E400B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B0E9F-C442-4614-86A6-2DDD7256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349DD-BA32-43B0-B3B3-79D43C87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418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FA3B-E82C-439A-BD8F-E6D914928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22F1E-6424-4743-826B-4C9CA8E49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1F1CE-223E-4DB2-B08C-ADEC8EFB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C9E46-0562-4D43-8F86-F4A2E2F1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6A337-D324-4FE9-A32C-BD46C2F8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429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F27F-8E42-4C02-B49B-4B81718A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77272-0C5C-43C2-8898-046733471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F6C6-4120-4D37-BBFD-3CF174505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58B50-D35F-489A-A5E7-B7274702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1B7E7-435E-448C-8CFD-C3027B03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4E00F-C54B-47AF-ACE7-3956CDDB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29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B9E6-5CD1-41E5-B4D1-C99BF85B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39D38-A912-4D5A-A462-C44CA25F8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3061B-778C-4B72-AB76-4E762A6AD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C99D5-7D36-4C4B-9959-95F380831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60D2F-81B9-44E3-83D5-10D4E0289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26361F-E3DC-4C71-9B68-AE12EE41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525F5A-A598-4268-87F8-EB38FE031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71C7A-DF1E-4A39-934A-FE051631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034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0E284-A268-431E-ADFB-D82B696B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08BCA-FA34-477F-9040-AED7A5F5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95926-87D7-4392-B80C-28BA0FA69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AB94F-5D17-4F67-B69E-55B7029C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857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0D966-A493-4573-8B56-2DAEC464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6C601-5C56-4C00-B091-D2C1D75B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E5C03-7409-4873-AD16-B850FEEBE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5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B49A-B02B-470A-8027-193AD3AB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70C9D-6DB1-4F15-B426-5FB77674B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9C35A-C289-43DB-AC7A-8FCD03F90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9D08B-02F8-4662-9787-A7901624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31EF5-C9A5-4A9D-89D7-E115E15D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73987-62E7-475C-859D-9FC53C3D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31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84A05-F8BD-4CBC-AC50-62D78E70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1C35FA-0E69-4106-B9A4-E3B3B56E4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B857F-4C24-4DE1-A807-A6D9648EF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6F0CB-FE22-47D8-8F4C-87FC7EA3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8204D-871C-40E4-BF0B-6AE7518D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9E249-6810-45CB-AC32-E8515798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7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F4CE93-A916-45C7-981C-FF7D401AA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12301-2AF3-4789-A963-71555D122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127A6-F05C-43EE-9119-B3BA48530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B859E-51FC-411E-991E-C065A5164288}" type="datetimeFigureOut">
              <a:rPr lang="en-IN" smtClean="0"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0EEEB-848C-4E19-B5A5-3359E59BF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80045-3F85-4C4C-A9CC-075018D924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0369-AAB2-4853-BD57-1459230D19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2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8302561-B49C-42DC-BACE-56CF6AD995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7167836"/>
                  </p:ext>
                </p:extLst>
              </p:nvPr>
            </p:nvGraphicFramePr>
            <p:xfrm>
              <a:off x="990599" y="2044700"/>
              <a:ext cx="7162801" cy="2768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418428534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739387412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1074503418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791830216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3828400615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3143367123"/>
                        </a:ext>
                      </a:extLst>
                    </a:gridCol>
                    <a:gridCol w="1143001">
                      <a:extLst>
                        <a:ext uri="{9D8B030D-6E8A-4147-A177-3AD203B41FA5}">
                          <a16:colId xmlns:a16="http://schemas.microsoft.com/office/drawing/2014/main" val="2771547989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Alloy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Solvus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temperature (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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C)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 volume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 fraction (%)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Lattice parameter (nm)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Lattice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misfit (%)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References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57916162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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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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58251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30Ni2Ta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1014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 ± 3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3.532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3.552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+0.56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446431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Cr-0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1066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</a:t>
                          </a:r>
                          <a:r>
                            <a:rPr lang="en-US" sz="1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± 2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3.547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3.564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+0.48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23181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Cr-2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1101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 ± 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3.547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3.561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+0.40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477132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Cr-5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1105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 ± 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3.562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3.574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+0.28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02433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Cr-10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1078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</a:t>
                          </a:r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Times New Roman" pitchFamily="18" charset="0"/>
                              <a:cs typeface="Times New Roman" pitchFamily="18" charset="0"/>
                            </a:rPr>
                            <a:t>3.602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Times New Roman" pitchFamily="18" charset="0"/>
                              <a:cs typeface="Times New Roman" pitchFamily="18" charset="0"/>
                            </a:rPr>
                            <a:t>3.598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+0.11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11574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8302561-B49C-42DC-BACE-56CF6AD995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7167836"/>
                  </p:ext>
                </p:extLst>
              </p:nvPr>
            </p:nvGraphicFramePr>
            <p:xfrm>
              <a:off x="990599" y="2044700"/>
              <a:ext cx="7162801" cy="2768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418428534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739387412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1074503418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791830216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3828400615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3143367123"/>
                        </a:ext>
                      </a:extLst>
                    </a:gridCol>
                    <a:gridCol w="1143001">
                      <a:extLst>
                        <a:ext uri="{9D8B030D-6E8A-4147-A177-3AD203B41FA5}">
                          <a16:colId xmlns:a16="http://schemas.microsoft.com/office/drawing/2014/main" val="2771547989"/>
                        </a:ext>
                      </a:extLst>
                    </a:gridCol>
                  </a:tblGrid>
                  <a:tr h="51816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Alloy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Solvus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temperature (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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C)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 volume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 fraction (%)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Lattice parameter (nm)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Lattice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misfit (%)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4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References</a:t>
                          </a:r>
                          <a:r>
                            <a:rPr lang="en-US" sz="1400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57916162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937" t="-133846" r="-379365" b="-47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2400" t="-133846" r="-282400" b="-473846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58251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30Ni2Ta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1014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 ± 3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3.532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3.552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+0.56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446431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Cr-0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1066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</a:t>
                          </a:r>
                          <a:r>
                            <a:rPr lang="en-US" sz="1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± 2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3.547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3.564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+0.48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23181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Cr-2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1101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 ± 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3.547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3.561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+0.40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477132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Cr-5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1105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 ± 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3.562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3.574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+0.28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02433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Cr-10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1078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</a:t>
                          </a:r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Times New Roman" pitchFamily="18" charset="0"/>
                              <a:cs typeface="Times New Roman" pitchFamily="18" charset="0"/>
                            </a:rPr>
                            <a:t>3.602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Times New Roman" pitchFamily="18" charset="0"/>
                              <a:cs typeface="Times New Roman" pitchFamily="18" charset="0"/>
                            </a:rPr>
                            <a:t>3.598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+0.11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115747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15FEBCF-3FD8-4FE0-B56A-B4BA939903AC}"/>
              </a:ext>
            </a:extLst>
          </p:cNvPr>
          <p:cNvSpPr txBox="1"/>
          <p:nvPr/>
        </p:nvSpPr>
        <p:spPr>
          <a:xfrm>
            <a:off x="895546" y="886120"/>
            <a:ext cx="716280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IN" sz="1200" b="1" dirty="0">
                <a:latin typeface="Times New Roman" pitchFamily="18" charset="0"/>
                <a:cs typeface="Times New Roman" pitchFamily="18" charset="0"/>
              </a:rPr>
              <a:t>Table S1. </a:t>
            </a:r>
            <a:r>
              <a:rPr lang="en-IN" sz="1200" dirty="0">
                <a:latin typeface="Times New Roman" pitchFamily="18" charset="0"/>
                <a:cs typeface="Times New Roman" pitchFamily="18" charset="0"/>
              </a:rPr>
              <a:t>Solvus temperature, γ’ volume fraction (%), lattice parameter of γ and γ’ phases, and lattice parameter mismatch of </a:t>
            </a:r>
            <a:r>
              <a:rPr lang="en-IN" sz="1200" i="1" dirty="0">
                <a:latin typeface="Times New Roman" pitchFamily="18" charset="0"/>
                <a:cs typeface="Times New Roman" pitchFamily="18" charset="0"/>
              </a:rPr>
              <a:t>30Ni2Ta, Cr-0, Cr-2, Cr-5, and Cr-10 superalloys aged at 900 ºC for 50 hours. </a:t>
            </a:r>
          </a:p>
        </p:txBody>
      </p:sp>
    </p:spTree>
    <p:extLst>
      <p:ext uri="{BB962C8B-B14F-4D97-AF65-F5344CB8AC3E}">
        <p14:creationId xmlns:p14="http://schemas.microsoft.com/office/powerpoint/2010/main" val="3105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2399" y="1310847"/>
          <a:ext cx="3864884" cy="298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4023360" imgH="3108960" progId="Origin50.Graph">
                  <p:embed/>
                </p:oleObj>
              </mc:Choice>
              <mc:Fallback>
                <p:oleObj name="Graph" r:id="rId2" imgW="4023360" imgH="3108960" progId="Origin50.Graph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22399" y="1310847"/>
                        <a:ext cx="3864884" cy="298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15396" y="4297210"/>
          <a:ext cx="5029200" cy="1394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l-GR" sz="1800" b="1" dirty="0"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l-GR" sz="1800" b="1" dirty="0">
                          <a:latin typeface="+mn-lt"/>
                          <a:cs typeface="Calibri"/>
                        </a:rPr>
                        <a:t>ψ</a:t>
                      </a:r>
                      <a:r>
                        <a:rPr lang="en-US" sz="1800" b="1" dirty="0">
                          <a:latin typeface="+mn-lt"/>
                          <a:cs typeface="Calibri"/>
                        </a:rPr>
                        <a:t>-54.74)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Lattice </a:t>
                      </a:r>
                    </a:p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en-US" sz="1500" b="1" i="0" baseline="0" dirty="0">
                          <a:latin typeface="Times New Roman" pitchFamily="18" charset="0"/>
                          <a:cs typeface="Times New Roman" pitchFamily="18" charset="0"/>
                        </a:rPr>
                        <a:t> Lattice </a:t>
                      </a:r>
                    </a:p>
                    <a:p>
                      <a:pPr algn="ctr"/>
                      <a:r>
                        <a:rPr lang="en-US" sz="1500" b="1" i="0" baseline="0" dirty="0">
                          <a:latin typeface="Times New Roman" pitchFamily="18" charset="0"/>
                          <a:cs typeface="Times New Roman" pitchFamily="18" charset="0"/>
                        </a:rPr>
                        <a:t>Misfit</a:t>
                      </a:r>
                      <a:endParaRPr lang="en-US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="1" dirty="0">
                          <a:latin typeface="Times New Roman" pitchFamily="18" charset="0"/>
                          <a:cs typeface="Times New Roman" pitchFamily="18" charset="0"/>
                        </a:rPr>
                        <a:t>CHI-54.74°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'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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="1" baseline="-25000" dirty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'</a:t>
                      </a:r>
                      <a:endParaRPr lang="en-US" sz="1200" b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800" b="1" baseline="-25000" dirty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</a:t>
                      </a:r>
                      <a:endParaRPr lang="en-US" sz="1400" b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baseline="-25000" dirty="0">
                          <a:latin typeface="Times New Roman" pitchFamily="18" charset="0"/>
                          <a:cs typeface="Times New Roman" pitchFamily="18" charset="0"/>
                        </a:rPr>
                        <a:t>+0.11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50.64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50.70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3.602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3.598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7876" y="1719555"/>
            <a:ext cx="99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Cr-10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B77FEB-116E-4D70-93B3-FB7BB0DA925F}"/>
              </a:ext>
            </a:extLst>
          </p:cNvPr>
          <p:cNvSpPr txBox="1"/>
          <p:nvPr/>
        </p:nvSpPr>
        <p:spPr>
          <a:xfrm>
            <a:off x="450950" y="384561"/>
            <a:ext cx="79580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IN" sz="1200" b="1" dirty="0">
                <a:latin typeface="Times New Roman" pitchFamily="18" charset="0"/>
                <a:cs typeface="Times New Roman" pitchFamily="18" charset="0"/>
              </a:rPr>
              <a:t>Figure S1.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X-ray diffraction peaks of (200) planes for Cr-10 alloy. Peak fitting using pseudo-Voigt function shows two peaks corresponding to phases. The experimental details of the XRD is available in ref. [1]</a:t>
            </a:r>
            <a:endParaRPr lang="en-IN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95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183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Office Theme</vt:lpstr>
      <vt:lpstr>Graph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Mahander Pratap Singh</dc:creator>
  <cp:lastModifiedBy>Mahander Pratap Singh</cp:lastModifiedBy>
  <cp:revision>9</cp:revision>
  <dcterms:created xsi:type="dcterms:W3CDTF">2021-03-03T12:40:55Z</dcterms:created>
  <dcterms:modified xsi:type="dcterms:W3CDTF">2021-04-03T16:44:22Z</dcterms:modified>
</cp:coreProperties>
</file>