
<file path=[Content_Types].xml><?xml version="1.0" encoding="utf-8"?>
<Types xmlns="http://schemas.openxmlformats.org/package/2006/content-types">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6"/>
  </p:notesMasterIdLst>
  <p:sldIdLst>
    <p:sldId id="256" r:id="rId2"/>
    <p:sldId id="257" r:id="rId3"/>
    <p:sldId id="258" r:id="rId4"/>
    <p:sldId id="259" r:id="rId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3"/>
  </p:normalViewPr>
  <p:slideViewPr>
    <p:cSldViewPr snapToGrid="0">
      <p:cViewPr varScale="1">
        <p:scale>
          <a:sx n="154" d="100"/>
          <a:sy n="154" d="100"/>
        </p:scale>
        <p:origin x="344" y="1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78298347f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78298347f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78298347fb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78298347f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78298347f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78298347f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52400" y="152400"/>
            <a:ext cx="4838700" cy="4838700"/>
          </a:xfrm>
          <a:prstGeom prst="rect">
            <a:avLst/>
          </a:prstGeom>
          <a:noFill/>
          <a:ln>
            <a:noFill/>
          </a:ln>
        </p:spPr>
      </p:pic>
      <p:sp>
        <p:nvSpPr>
          <p:cNvPr id="55" name="Google Shape;55;p13"/>
          <p:cNvSpPr txBox="1"/>
          <p:nvPr/>
        </p:nvSpPr>
        <p:spPr>
          <a:xfrm>
            <a:off x="5438950" y="313250"/>
            <a:ext cx="3491700" cy="459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b="1" dirty="0"/>
              <a:t>Binarized image of a confocal z-stack (20</a:t>
            </a:r>
            <a:r>
              <a:rPr lang="es" b="1" dirty="0">
                <a:solidFill>
                  <a:schemeClr val="dk1"/>
                </a:solidFill>
              </a:rPr>
              <a:t>μm</a:t>
            </a:r>
            <a:r>
              <a:rPr lang="es" b="1" dirty="0"/>
              <a:t>) 5-day old eGFP-expressing </a:t>
            </a:r>
            <a:r>
              <a:rPr lang="es" b="1" i="1" dirty="0"/>
              <a:t>M. chelonae</a:t>
            </a:r>
            <a:r>
              <a:rPr lang="es" b="1" dirty="0"/>
              <a:t> biofilm stained with Nile Red. </a:t>
            </a:r>
            <a:r>
              <a:rPr lang="es" dirty="0"/>
              <a:t>(GIF files will play when viewed in presentation mode) With the aim of showing the bacilli (green) and  lipids (red) sectoring, a 20</a:t>
            </a:r>
            <a:r>
              <a:rPr lang="es" dirty="0">
                <a:solidFill>
                  <a:schemeClr val="dk1"/>
                </a:solidFill>
              </a:rPr>
              <a:t>μm confocal stack was binarized</a:t>
            </a:r>
            <a:r>
              <a:rPr lang="es" dirty="0"/>
              <a:t>. The sequence of the images show that most of the bacilli are covered by lipids (yellow), although lipids are also appear in zones where bacilli are scarce. The scale bar in the image (160.25 pixels) has an equivalent length of 20</a:t>
            </a:r>
            <a:r>
              <a:rPr lang="es" dirty="0">
                <a:solidFill>
                  <a:schemeClr val="dk1"/>
                </a:solidFill>
              </a:rPr>
              <a:t>μm. </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60" name="Google Shape;60;p14"/>
          <p:cNvPicPr preferRelativeResize="0"/>
          <p:nvPr/>
        </p:nvPicPr>
        <p:blipFill>
          <a:blip r:embed="rId3">
            <a:alphaModFix/>
          </a:blip>
          <a:stretch>
            <a:fillRect/>
          </a:stretch>
        </p:blipFill>
        <p:spPr>
          <a:xfrm>
            <a:off x="152400" y="152400"/>
            <a:ext cx="4838700" cy="4838700"/>
          </a:xfrm>
          <a:prstGeom prst="rect">
            <a:avLst/>
          </a:prstGeom>
          <a:noFill/>
          <a:ln>
            <a:noFill/>
          </a:ln>
        </p:spPr>
      </p:pic>
      <p:sp>
        <p:nvSpPr>
          <p:cNvPr id="61" name="Google Shape;61;p14"/>
          <p:cNvSpPr txBox="1"/>
          <p:nvPr/>
        </p:nvSpPr>
        <p:spPr>
          <a:xfrm>
            <a:off x="5438950" y="313250"/>
            <a:ext cx="3491700" cy="4593000"/>
          </a:xfrm>
          <a:prstGeom prst="rect">
            <a:avLst/>
          </a:prstGeom>
          <a:noFill/>
          <a:ln>
            <a:noFill/>
          </a:ln>
        </p:spPr>
        <p:txBody>
          <a:bodyPr spcFirstLastPara="1" wrap="square" lIns="91425" tIns="91425" rIns="91425" bIns="91425" anchor="t" anchorCtr="0">
            <a:noAutofit/>
          </a:bodyPr>
          <a:lstStyle/>
          <a:p>
            <a:pPr lvl="0"/>
            <a:r>
              <a:rPr lang="es" b="1" dirty="0"/>
              <a:t>Binarized image of a confocal z-stack (20</a:t>
            </a:r>
            <a:r>
              <a:rPr lang="es" b="1" dirty="0">
                <a:solidFill>
                  <a:schemeClr val="dk1"/>
                </a:solidFill>
              </a:rPr>
              <a:t>μm</a:t>
            </a:r>
            <a:r>
              <a:rPr lang="es" b="1" dirty="0"/>
              <a:t>) 5-day old eGFP-expressing </a:t>
            </a:r>
            <a:r>
              <a:rPr lang="es" b="1" i="1" dirty="0"/>
              <a:t>M. chelonae</a:t>
            </a:r>
            <a:r>
              <a:rPr lang="es" b="1" dirty="0"/>
              <a:t> biofilm stained with Propidium Iodide. </a:t>
            </a:r>
            <a:r>
              <a:rPr lang="es" dirty="0"/>
              <a:t>(GIF files will play when viewed in presentation mode). The bacilli (green) and  eDNA (red) in the biofilm colocalize well, as seen by the yellow color of the overlay of the signals. The scale bar in the image (160.25 pixels) has an equivalent length of 20</a:t>
            </a:r>
            <a:r>
              <a:rPr lang="es" dirty="0">
                <a:solidFill>
                  <a:schemeClr val="dk1"/>
                </a:solidFill>
              </a:rPr>
              <a:t>μm. </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pic>
        <p:nvPicPr>
          <p:cNvPr id="66" name="Google Shape;66;p15"/>
          <p:cNvPicPr preferRelativeResize="0"/>
          <p:nvPr/>
        </p:nvPicPr>
        <p:blipFill>
          <a:blip r:embed="rId3">
            <a:alphaModFix/>
          </a:blip>
          <a:stretch>
            <a:fillRect/>
          </a:stretch>
        </p:blipFill>
        <p:spPr>
          <a:xfrm>
            <a:off x="152400" y="152400"/>
            <a:ext cx="4838700" cy="4838700"/>
          </a:xfrm>
          <a:prstGeom prst="rect">
            <a:avLst/>
          </a:prstGeom>
          <a:noFill/>
          <a:ln>
            <a:noFill/>
          </a:ln>
        </p:spPr>
      </p:pic>
      <p:sp>
        <p:nvSpPr>
          <p:cNvPr id="67" name="Google Shape;67;p15"/>
          <p:cNvSpPr txBox="1"/>
          <p:nvPr/>
        </p:nvSpPr>
        <p:spPr>
          <a:xfrm>
            <a:off x="5438950" y="313250"/>
            <a:ext cx="3491700" cy="4593000"/>
          </a:xfrm>
          <a:prstGeom prst="rect">
            <a:avLst/>
          </a:prstGeom>
          <a:noFill/>
          <a:ln>
            <a:noFill/>
          </a:ln>
        </p:spPr>
        <p:txBody>
          <a:bodyPr spcFirstLastPara="1" wrap="square" lIns="91425" tIns="91425" rIns="91425" bIns="91425" anchor="t" anchorCtr="0">
            <a:noAutofit/>
          </a:bodyPr>
          <a:lstStyle/>
          <a:p>
            <a:pPr lvl="0"/>
            <a:r>
              <a:rPr lang="es" b="1" dirty="0"/>
              <a:t>Binarized image of a confocal z-stack (20</a:t>
            </a:r>
            <a:r>
              <a:rPr lang="es" b="1" dirty="0">
                <a:solidFill>
                  <a:schemeClr val="dk1"/>
                </a:solidFill>
              </a:rPr>
              <a:t>μm</a:t>
            </a:r>
            <a:r>
              <a:rPr lang="es" b="1" dirty="0"/>
              <a:t>) 5-day old eGFP-expressing </a:t>
            </a:r>
            <a:r>
              <a:rPr lang="es" b="1" i="1" dirty="0"/>
              <a:t>M. chelonae</a:t>
            </a:r>
            <a:r>
              <a:rPr lang="es" b="1" dirty="0"/>
              <a:t> biofilm stained with Sypro Ruby Biofilm Matrix Stain. </a:t>
            </a:r>
            <a:r>
              <a:rPr lang="es" dirty="0"/>
              <a:t>(GIF files will play when viewed in presentation mode). The bacilli (green) are almost entirely covered by proteins (red),  although there are zones with no apparent bacilli where proteins accumulate. The scale bar in the image (160.25 pixels) has an equivalent length of 20</a:t>
            </a:r>
            <a:r>
              <a:rPr lang="es" dirty="0">
                <a:solidFill>
                  <a:schemeClr val="dk1"/>
                </a:solidFill>
              </a:rPr>
              <a:t>μm. </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pic>
        <p:nvPicPr>
          <p:cNvPr id="72" name="Google Shape;72;p16"/>
          <p:cNvPicPr preferRelativeResize="0"/>
          <p:nvPr/>
        </p:nvPicPr>
        <p:blipFill>
          <a:blip r:embed="rId3">
            <a:alphaModFix/>
          </a:blip>
          <a:stretch>
            <a:fillRect/>
          </a:stretch>
        </p:blipFill>
        <p:spPr>
          <a:xfrm>
            <a:off x="152400" y="152400"/>
            <a:ext cx="4838700" cy="4838700"/>
          </a:xfrm>
          <a:prstGeom prst="rect">
            <a:avLst/>
          </a:prstGeom>
          <a:noFill/>
          <a:ln>
            <a:noFill/>
          </a:ln>
        </p:spPr>
      </p:pic>
      <p:sp>
        <p:nvSpPr>
          <p:cNvPr id="73" name="Google Shape;73;p16"/>
          <p:cNvSpPr txBox="1"/>
          <p:nvPr/>
        </p:nvSpPr>
        <p:spPr>
          <a:xfrm>
            <a:off x="5438950" y="313250"/>
            <a:ext cx="3491700" cy="4593000"/>
          </a:xfrm>
          <a:prstGeom prst="rect">
            <a:avLst/>
          </a:prstGeom>
          <a:noFill/>
          <a:ln>
            <a:noFill/>
          </a:ln>
        </p:spPr>
        <p:txBody>
          <a:bodyPr spcFirstLastPara="1" wrap="square" lIns="91425" tIns="91425" rIns="91425" bIns="91425" anchor="t" anchorCtr="0">
            <a:noAutofit/>
          </a:bodyPr>
          <a:lstStyle/>
          <a:p>
            <a:pPr lvl="0"/>
            <a:r>
              <a:rPr lang="es" b="1" dirty="0"/>
              <a:t>Binarized image of a confocal z-stack (20</a:t>
            </a:r>
            <a:r>
              <a:rPr lang="es" b="1" dirty="0">
                <a:solidFill>
                  <a:schemeClr val="dk1"/>
                </a:solidFill>
              </a:rPr>
              <a:t>μm</a:t>
            </a:r>
            <a:r>
              <a:rPr lang="es" b="1" dirty="0"/>
              <a:t>) 5-day old eGFP-expressing </a:t>
            </a:r>
            <a:r>
              <a:rPr lang="es" b="1" i="1" dirty="0"/>
              <a:t>M. chelonae</a:t>
            </a:r>
            <a:r>
              <a:rPr lang="es" b="1" dirty="0"/>
              <a:t> biofilm stained with Alexa Fluor 647. </a:t>
            </a:r>
            <a:r>
              <a:rPr lang="es" dirty="0"/>
              <a:t>(GIF files will play when viewed in presentation mode). Carbohydrates (red) are not evenly distributed on the biofilm, and seems to be localizing in specific zones of the biofilm (yellow). The scale bar in the image (160.25 pixels) has an equivalent length of 20</a:t>
            </a:r>
            <a:r>
              <a:rPr lang="es" dirty="0">
                <a:solidFill>
                  <a:schemeClr val="dk1"/>
                </a:solidFill>
              </a:rPr>
              <a:t>μm. </a:t>
            </a:r>
            <a:endParaRPr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335</Words>
  <Application>Microsoft Macintosh PowerPoint</Application>
  <PresentationFormat>On-screen Show (16:9)</PresentationFormat>
  <Paragraphs>4</Paragraphs>
  <Slides>4</Slides>
  <Notes>4</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4</vt:i4>
      </vt:variant>
    </vt:vector>
  </HeadingPairs>
  <TitlesOfParts>
    <vt:vector size="6" baseType="lpstr">
      <vt:lpstr>Arial</vt:lpstr>
      <vt:lpstr>Simple Light</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2</cp:revision>
  <dcterms:modified xsi:type="dcterms:W3CDTF">2020-06-05T10:54:12Z</dcterms:modified>
</cp:coreProperties>
</file>