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692" y="-13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29C2BC6-AE45-4B6D-BCD7-ED1B73704D6F}" type="datetimeFigureOut">
              <a:rPr lang="en-IN" smtClean="0"/>
              <a:t>04-05-2019</a:t>
            </a:fld>
            <a:endParaRPr lang="en-I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59F00C-D713-4DCB-8F98-C1E7CACF2439}" type="slidenum">
              <a:rPr lang="en-IN" smtClean="0"/>
              <a:t>‹#›</a:t>
            </a:fld>
            <a:endParaRPr lang="en-IN"/>
          </a:p>
        </p:txBody>
      </p:sp>
    </p:spTree>
    <p:extLst>
      <p:ext uri="{BB962C8B-B14F-4D97-AF65-F5344CB8AC3E}">
        <p14:creationId xmlns:p14="http://schemas.microsoft.com/office/powerpoint/2010/main" val="38058172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1: Flow chart depicting the use of various datasets to identify phosphatases important for glioma development and progression</a:t>
            </a:r>
            <a:r>
              <a:rPr lang="en-US" sz="1200" kern="1200" dirty="0" smtClean="0">
                <a:solidFill>
                  <a:schemeClr val="tx1"/>
                </a:solidFill>
                <a:effectLst/>
                <a:latin typeface="+mn-lt"/>
                <a:ea typeface="+mn-ea"/>
                <a:cs typeface="+mn-cs"/>
              </a:rPr>
              <a:t>. Phosphatases (n=403) from 3 different publically available databases namely </a:t>
            </a:r>
            <a:r>
              <a:rPr lang="en-US" sz="1200" kern="1200" dirty="0" err="1" smtClean="0">
                <a:solidFill>
                  <a:schemeClr val="tx1"/>
                </a:solidFill>
                <a:effectLst/>
                <a:latin typeface="+mn-lt"/>
                <a:ea typeface="+mn-ea"/>
                <a:cs typeface="+mn-cs"/>
              </a:rPr>
              <a:t>HuPhO</a:t>
            </a:r>
            <a:r>
              <a:rPr lang="en-US" sz="1200" kern="1200" dirty="0" smtClean="0">
                <a:solidFill>
                  <a:schemeClr val="tx1"/>
                </a:solidFill>
                <a:effectLst/>
                <a:latin typeface="+mn-lt"/>
                <a:ea typeface="+mn-ea"/>
                <a:cs typeface="+mn-cs"/>
              </a:rPr>
              <a:t>, EKPD and DEPOD were used for this study.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first branch depicts the use of TCGA WES dataset to identify the mutated phosphatases, the possible effect of mutation on protein function and survival of patients. The second and third branch depicts the use of TCGA dataset to identify differentially expressed phosphatases in GBM followed by the possible causes of their differential regulation</a:t>
            </a:r>
            <a:r>
              <a:rPr lang="en-US" sz="1200" kern="1200" baseline="0" dirty="0" smtClean="0">
                <a:solidFill>
                  <a:schemeClr val="tx1"/>
                </a:solidFill>
                <a:effectLst/>
                <a:latin typeface="+mn-lt"/>
                <a:ea typeface="+mn-ea"/>
                <a:cs typeface="+mn-cs"/>
              </a:rPr>
              <a:t> and survival analysis respectively. The fourth branch depicts the use of TGCA data to identify the transformation and aggressiveness related phosphatases in IDH1 wild type and mutant samples. The last branch identifies the GSC specific phosphatases. </a:t>
            </a:r>
            <a:r>
              <a:rPr lang="en-US" sz="1200" kern="1200" dirty="0" smtClean="0">
                <a:solidFill>
                  <a:schemeClr val="tx1"/>
                </a:solidFill>
                <a:effectLst/>
                <a:latin typeface="+mn-lt"/>
                <a:ea typeface="+mn-ea"/>
                <a:cs typeface="+mn-cs"/>
              </a:rPr>
              <a:t>The number in brackets shows the number of samples used for analysis. GSC: glioma-like stem cells, NSC: normal neural stem cells, DGC: Differentiated glioma stem cells, </a:t>
            </a:r>
            <a:r>
              <a:rPr lang="en-US" sz="1200" kern="1200" dirty="0" err="1" smtClean="0">
                <a:solidFill>
                  <a:schemeClr val="tx1"/>
                </a:solidFill>
                <a:effectLst/>
                <a:latin typeface="+mn-lt"/>
                <a:ea typeface="+mn-ea"/>
                <a:cs typeface="+mn-cs"/>
              </a:rPr>
              <a:t>HuPhO</a:t>
            </a:r>
            <a:r>
              <a:rPr lang="en-US" sz="1200" kern="1200" dirty="0" smtClean="0">
                <a:solidFill>
                  <a:schemeClr val="tx1"/>
                </a:solidFill>
                <a:effectLst/>
                <a:latin typeface="+mn-lt"/>
                <a:ea typeface="+mn-ea"/>
                <a:cs typeface="+mn-cs"/>
              </a:rPr>
              <a:t>: human phosphatase portal, EKPD: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Database of eukaryotic protein kinases and protein</a:t>
            </a:r>
            <a:r>
              <a:rPr lang="en-US" sz="1200" kern="1200" baseline="0" dirty="0" smtClean="0">
                <a:solidFill>
                  <a:schemeClr val="tx1"/>
                </a:solidFill>
                <a:effectLst/>
                <a:latin typeface="+mn-lt"/>
                <a:ea typeface="+mn-ea"/>
                <a:cs typeface="+mn-cs"/>
              </a:rPr>
              <a:t> phosphatases</a:t>
            </a:r>
            <a:r>
              <a:rPr lang="en-US" sz="1200" kern="1200" dirty="0" smtClean="0">
                <a:solidFill>
                  <a:schemeClr val="tx1"/>
                </a:solidFill>
                <a:effectLst/>
                <a:latin typeface="+mn-lt"/>
                <a:ea typeface="+mn-ea"/>
                <a:cs typeface="+mn-cs"/>
              </a:rPr>
              <a:t>, DEPOD: human dephosphorylation database.</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baseline="0" dirty="0" smtClean="0">
                <a:latin typeface="+mn-lt"/>
                <a:cs typeface="Times New Roman" pitchFamily="18" charset="0"/>
              </a:rPr>
              <a:t> </a:t>
            </a:r>
            <a:endParaRPr lang="en-US" dirty="0">
              <a:latin typeface="+mn-lt"/>
              <a:cs typeface="Times New Roman" pitchFamily="18" charset="0"/>
            </a:endParaRPr>
          </a:p>
        </p:txBody>
      </p:sp>
      <p:sp>
        <p:nvSpPr>
          <p:cNvPr id="4" name="Slide Number Placeholder 3"/>
          <p:cNvSpPr>
            <a:spLocks noGrp="1"/>
          </p:cNvSpPr>
          <p:nvPr>
            <p:ph type="sldNum" sz="quarter" idx="10"/>
          </p:nvPr>
        </p:nvSpPr>
        <p:spPr/>
        <p:txBody>
          <a:bodyPr/>
          <a:lstStyle/>
          <a:p>
            <a:fld id="{3438D5E8-98F0-45B0-8809-B5E1A9F5D9D7}" type="slidenum">
              <a:rPr lang="en-US" smtClean="0"/>
              <a:t>1</a:t>
            </a:fld>
            <a:endParaRPr lang="en-US"/>
          </a:p>
        </p:txBody>
      </p:sp>
    </p:spTree>
    <p:extLst>
      <p:ext uri="{BB962C8B-B14F-4D97-AF65-F5344CB8AC3E}">
        <p14:creationId xmlns:p14="http://schemas.microsoft.com/office/powerpoint/2010/main" val="840650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5/4/2019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5/4/2019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5/4/2019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5/4/2019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tiff"/><Relationship Id="rId3" Type="http://schemas.openxmlformats.org/officeDocument/2006/relationships/image" Target="../media/image1.tiff"/><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tiff"/><Relationship Id="rId11" Type="http://schemas.openxmlformats.org/officeDocument/2006/relationships/image" Target="../media/image9.tiff"/><Relationship Id="rId5" Type="http://schemas.openxmlformats.org/officeDocument/2006/relationships/image" Target="../media/image3.tiff"/><Relationship Id="rId10" Type="http://schemas.openxmlformats.org/officeDocument/2006/relationships/image" Target="../media/image8.tiff"/><Relationship Id="rId4" Type="http://schemas.openxmlformats.org/officeDocument/2006/relationships/image" Target="../media/image2.tif"/><Relationship Id="rId9" Type="http://schemas.openxmlformats.org/officeDocument/2006/relationships/image" Target="../media/image7.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 name="Picture 2" descr="E:\TAPAN\main_Project_Primary_Immune_Defficiency\Gene_list_without_predicted_PID_27_03_2017\Metylation_Analysis_TCGA_450K\DEG_In_Methylation\Heatmap_Hypo_Hyper_methylation_analysis_beta_expression_values.tiff"/>
          <p:cNvPicPr>
            <a:picLocks noChangeAspect="1" noChangeArrowheads="1"/>
          </p:cNvPicPr>
          <p:nvPr/>
        </p:nvPicPr>
        <p:blipFill rotWithShape="1">
          <a:blip r:embed="rId3">
            <a:extLst>
              <a:ext uri="{28A0092B-C50C-407E-A947-70E740481C1C}">
                <a14:useLocalDpi xmlns:a14="http://schemas.microsoft.com/office/drawing/2010/main" val="0"/>
              </a:ext>
            </a:extLst>
          </a:blip>
          <a:srcRect r="12330" b="98273"/>
          <a:stretch/>
        </p:blipFill>
        <p:spPr bwMode="auto">
          <a:xfrm>
            <a:off x="7429727" y="1679414"/>
            <a:ext cx="593705" cy="85765"/>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120" descr="E:\TAPAN\MICROARRAY_DATA_ANALYSIS\Agilent\GSE22866\gse22866\Heatmap\gse22866.tiff"/>
          <p:cNvPicPr preferRelativeResize="0">
            <a:picLocks noChangeArrowheads="1"/>
          </p:cNvPicPr>
          <p:nvPr/>
        </p:nvPicPr>
        <p:blipFill rotWithShape="1">
          <a:blip r:embed="rId4">
            <a:extLst>
              <a:ext uri="{28A0092B-C50C-407E-A947-70E740481C1C}">
                <a14:useLocalDpi xmlns:a14="http://schemas.microsoft.com/office/drawing/2010/main" val="0"/>
              </a:ext>
            </a:extLst>
          </a:blip>
          <a:srcRect r="19988" b="99873"/>
          <a:stretch/>
        </p:blipFill>
        <p:spPr bwMode="auto">
          <a:xfrm rot="10800000" flipH="1">
            <a:off x="7425316" y="3185961"/>
            <a:ext cx="596565" cy="68621"/>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2" descr="F:\Phosphatases\HEATMAP\Methylation\Heatmap_for_Genes_expression_value.tiff"/>
          <p:cNvPicPr preferRelativeResize="0">
            <a:picLocks noChangeArrowheads="1"/>
          </p:cNvPicPr>
          <p:nvPr/>
        </p:nvPicPr>
        <p:blipFill rotWithShape="1">
          <a:blip r:embed="rId5">
            <a:extLst>
              <a:ext uri="{28A0092B-C50C-407E-A947-70E740481C1C}">
                <a14:useLocalDpi xmlns:a14="http://schemas.microsoft.com/office/drawing/2010/main" val="0"/>
              </a:ext>
            </a:extLst>
          </a:blip>
          <a:srcRect t="6191" r="4662" b="69983"/>
          <a:stretch/>
        </p:blipFill>
        <p:spPr bwMode="auto">
          <a:xfrm>
            <a:off x="5785667" y="1941084"/>
            <a:ext cx="2231092" cy="1152378"/>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3" descr="F:\Phosphatases\HEATMAP\Methylation\Heatmap_for_methylation_probes_with_methylation_values.tiff"/>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9310" r="47370" b="33896"/>
          <a:stretch/>
        </p:blipFill>
        <p:spPr bwMode="auto">
          <a:xfrm>
            <a:off x="5766617" y="326864"/>
            <a:ext cx="2269192" cy="1251330"/>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11197" t="703" r="-729" b="5156"/>
          <a:stretch/>
        </p:blipFill>
        <p:spPr bwMode="auto">
          <a:xfrm>
            <a:off x="1244022" y="291949"/>
            <a:ext cx="4242418" cy="2448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7" name="Picture 2" descr="E:\TAPAN\LAB_PHD_Schrl_PROJECT\VIVEK\New_Phosphatase\miRNA\ALL_mir_DEG_Result_top_6_different_Algo\up_gene_down_mir\Heatmap_up_DEG_down_mir.tiff"/>
          <p:cNvPicPr>
            <a:picLocks noChangeAspect="1" noChangeArrowheads="1"/>
          </p:cNvPicPr>
          <p:nvPr/>
        </p:nvPicPr>
        <p:blipFill rotWithShape="1">
          <a:blip r:embed="rId8">
            <a:extLst>
              <a:ext uri="{28A0092B-C50C-407E-A947-70E740481C1C}">
                <a14:useLocalDpi xmlns:a14="http://schemas.microsoft.com/office/drawing/2010/main" val="0"/>
              </a:ext>
            </a:extLst>
          </a:blip>
          <a:srcRect t="19431" r="48077" b="44426"/>
          <a:stretch/>
        </p:blipFill>
        <p:spPr bwMode="auto">
          <a:xfrm>
            <a:off x="4173468" y="4531665"/>
            <a:ext cx="2354485" cy="1594487"/>
          </a:xfrm>
          <a:prstGeom prst="rect">
            <a:avLst/>
          </a:prstGeom>
          <a:noFill/>
          <a:extLst>
            <a:ext uri="{909E8E84-426E-40DD-AFC4-6F175D3DCCD1}">
              <a14:hiddenFill xmlns:a14="http://schemas.microsoft.com/office/drawing/2010/main">
                <a:solidFill>
                  <a:srgbClr val="FFFFFF"/>
                </a:solidFill>
              </a14:hiddenFill>
            </a:ext>
          </a:extLst>
        </p:spPr>
      </p:pic>
      <p:pic>
        <p:nvPicPr>
          <p:cNvPr id="148" name="Picture 2" descr="E:\TAPAN\LAB_PHD_Schrl_PROJECT\VIVEK\New_Phosphatase\miRNA\ALL_mir_DEG_Result_top_6_different_Algo\down_gene_Up_mir\Heatmap_down_gene_up_mir.tiff"/>
          <p:cNvPicPr>
            <a:picLocks noChangeAspect="1" noChangeArrowheads="1"/>
          </p:cNvPicPr>
          <p:nvPr/>
        </p:nvPicPr>
        <p:blipFill rotWithShape="1">
          <a:blip r:embed="rId9">
            <a:extLst>
              <a:ext uri="{28A0092B-C50C-407E-A947-70E740481C1C}">
                <a14:useLocalDpi xmlns:a14="http://schemas.microsoft.com/office/drawing/2010/main" val="0"/>
              </a:ext>
            </a:extLst>
          </a:blip>
          <a:srcRect t="16448" r="78677" b="-48"/>
          <a:stretch/>
        </p:blipFill>
        <p:spPr bwMode="auto">
          <a:xfrm>
            <a:off x="6681342" y="4509120"/>
            <a:ext cx="2424572" cy="1571064"/>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59"/>
          <p:cNvSpPr txBox="1"/>
          <p:nvPr/>
        </p:nvSpPr>
        <p:spPr>
          <a:xfrm>
            <a:off x="8058547" y="350285"/>
            <a:ext cx="1005404" cy="369332"/>
          </a:xfrm>
          <a:prstGeom prst="rect">
            <a:avLst/>
          </a:prstGeom>
          <a:noFill/>
        </p:spPr>
        <p:txBody>
          <a:bodyPr wrap="none" rtlCol="0">
            <a:spAutoFit/>
          </a:bodyPr>
          <a:lstStyle/>
          <a:p>
            <a:pPr algn="ctr"/>
            <a:r>
              <a:rPr lang="en-US" sz="900" b="1" dirty="0" err="1" smtClean="0">
                <a:latin typeface="Times New Roman" pitchFamily="18" charset="0"/>
                <a:cs typeface="Times New Roman" pitchFamily="18" charset="0"/>
              </a:rPr>
              <a:t>Hypomethylated</a:t>
            </a:r>
            <a:endParaRPr lang="en-US" sz="900" b="1" dirty="0" smtClean="0">
              <a:latin typeface="Times New Roman" pitchFamily="18" charset="0"/>
              <a:cs typeface="Times New Roman" pitchFamily="18" charset="0"/>
            </a:endParaRPr>
          </a:p>
          <a:p>
            <a:pPr algn="ctr"/>
            <a:r>
              <a:rPr lang="en-US" sz="900" b="1" dirty="0" err="1" smtClean="0">
                <a:latin typeface="Times New Roman" pitchFamily="18" charset="0"/>
                <a:cs typeface="Times New Roman" pitchFamily="18" charset="0"/>
              </a:rPr>
              <a:t>CpGs</a:t>
            </a:r>
            <a:r>
              <a:rPr lang="en-US" sz="900" b="1" dirty="0" smtClean="0">
                <a:latin typeface="Times New Roman" pitchFamily="18" charset="0"/>
                <a:cs typeface="Times New Roman" pitchFamily="18" charset="0"/>
              </a:rPr>
              <a:t> (n=14)</a:t>
            </a:r>
            <a:endParaRPr lang="en-US" sz="900" b="1" dirty="0">
              <a:latin typeface="Times New Roman" pitchFamily="18" charset="0"/>
              <a:cs typeface="Times New Roman" pitchFamily="18" charset="0"/>
            </a:endParaRPr>
          </a:p>
        </p:txBody>
      </p:sp>
      <p:sp>
        <p:nvSpPr>
          <p:cNvPr id="61" name="TextBox 60"/>
          <p:cNvSpPr txBox="1"/>
          <p:nvPr/>
        </p:nvSpPr>
        <p:spPr>
          <a:xfrm>
            <a:off x="8051514" y="956504"/>
            <a:ext cx="1050289" cy="369332"/>
          </a:xfrm>
          <a:prstGeom prst="rect">
            <a:avLst/>
          </a:prstGeom>
          <a:noFill/>
        </p:spPr>
        <p:txBody>
          <a:bodyPr wrap="none" rtlCol="0">
            <a:spAutoFit/>
          </a:bodyPr>
          <a:lstStyle/>
          <a:p>
            <a:pPr algn="ctr"/>
            <a:r>
              <a:rPr lang="en-US" sz="900" b="1" dirty="0" err="1">
                <a:latin typeface="Times New Roman" pitchFamily="18" charset="0"/>
                <a:cs typeface="Times New Roman" pitchFamily="18" charset="0"/>
              </a:rPr>
              <a:t>H</a:t>
            </a:r>
            <a:r>
              <a:rPr lang="en-US" sz="900" b="1" dirty="0" err="1" smtClean="0">
                <a:latin typeface="Times New Roman" pitchFamily="18" charset="0"/>
                <a:cs typeface="Times New Roman" pitchFamily="18" charset="0"/>
              </a:rPr>
              <a:t>ypermethylated</a:t>
            </a:r>
            <a:endParaRPr lang="en-US" sz="900" b="1" dirty="0" smtClean="0">
              <a:latin typeface="Times New Roman" pitchFamily="18" charset="0"/>
              <a:cs typeface="Times New Roman" pitchFamily="18" charset="0"/>
            </a:endParaRPr>
          </a:p>
          <a:p>
            <a:pPr algn="ctr"/>
            <a:r>
              <a:rPr lang="en-US" sz="900" b="1" dirty="0" err="1" smtClean="0">
                <a:latin typeface="Times New Roman" pitchFamily="18" charset="0"/>
                <a:cs typeface="Times New Roman" pitchFamily="18" charset="0"/>
              </a:rPr>
              <a:t>CpGs</a:t>
            </a:r>
            <a:r>
              <a:rPr lang="en-US" sz="900" b="1" dirty="0" smtClean="0">
                <a:latin typeface="Times New Roman" pitchFamily="18" charset="0"/>
                <a:cs typeface="Times New Roman" pitchFamily="18" charset="0"/>
              </a:rPr>
              <a:t> (n=29)</a:t>
            </a:r>
            <a:endParaRPr lang="en-US" sz="900" b="1" dirty="0">
              <a:latin typeface="Times New Roman" pitchFamily="18" charset="0"/>
              <a:cs typeface="Times New Roman" pitchFamily="18" charset="0"/>
            </a:endParaRPr>
          </a:p>
        </p:txBody>
      </p:sp>
      <p:sp>
        <p:nvSpPr>
          <p:cNvPr id="62" name="TextBox 61"/>
          <p:cNvSpPr txBox="1"/>
          <p:nvPr/>
        </p:nvSpPr>
        <p:spPr>
          <a:xfrm>
            <a:off x="8051514" y="1998579"/>
            <a:ext cx="800219" cy="369332"/>
          </a:xfrm>
          <a:prstGeom prst="rect">
            <a:avLst/>
          </a:prstGeom>
          <a:noFill/>
        </p:spPr>
        <p:txBody>
          <a:bodyPr wrap="none" rtlCol="0">
            <a:spAutoFit/>
          </a:bodyPr>
          <a:lstStyle/>
          <a:p>
            <a:pPr algn="ctr"/>
            <a:r>
              <a:rPr lang="en-US" sz="900" b="1" dirty="0" err="1" smtClean="0">
                <a:latin typeface="Times New Roman" pitchFamily="18" charset="0"/>
                <a:cs typeface="Times New Roman" pitchFamily="18" charset="0"/>
              </a:rPr>
              <a:t>Upregulated</a:t>
            </a:r>
            <a:endParaRPr lang="en-US" sz="900" b="1" dirty="0" smtClean="0">
              <a:latin typeface="Times New Roman" pitchFamily="18" charset="0"/>
              <a:cs typeface="Times New Roman" pitchFamily="18" charset="0"/>
            </a:endParaRPr>
          </a:p>
          <a:p>
            <a:pPr algn="ctr"/>
            <a:r>
              <a:rPr lang="en-US" sz="900" b="1" dirty="0">
                <a:latin typeface="Times New Roman" pitchFamily="18" charset="0"/>
                <a:cs typeface="Times New Roman" pitchFamily="18" charset="0"/>
              </a:rPr>
              <a:t>g</a:t>
            </a:r>
            <a:r>
              <a:rPr lang="en-US" sz="900" b="1" dirty="0" smtClean="0">
                <a:latin typeface="Times New Roman" pitchFamily="18" charset="0"/>
                <a:cs typeface="Times New Roman" pitchFamily="18" charset="0"/>
              </a:rPr>
              <a:t>enes (n=10)</a:t>
            </a:r>
            <a:endParaRPr lang="en-US" sz="900" b="1" dirty="0">
              <a:latin typeface="Times New Roman" pitchFamily="18" charset="0"/>
              <a:cs typeface="Times New Roman" pitchFamily="18" charset="0"/>
            </a:endParaRPr>
          </a:p>
        </p:txBody>
      </p:sp>
      <p:sp>
        <p:nvSpPr>
          <p:cNvPr id="64" name="TextBox 63"/>
          <p:cNvSpPr txBox="1"/>
          <p:nvPr/>
        </p:nvSpPr>
        <p:spPr>
          <a:xfrm>
            <a:off x="8035809" y="2583234"/>
            <a:ext cx="941284" cy="369332"/>
          </a:xfrm>
          <a:prstGeom prst="rect">
            <a:avLst/>
          </a:prstGeom>
          <a:noFill/>
        </p:spPr>
        <p:txBody>
          <a:bodyPr wrap="none" rtlCol="0">
            <a:spAutoFit/>
          </a:bodyPr>
          <a:lstStyle/>
          <a:p>
            <a:pPr algn="ctr"/>
            <a:r>
              <a:rPr lang="en-US" sz="900" b="1" dirty="0" err="1" smtClean="0">
                <a:latin typeface="Times New Roman" pitchFamily="18" charset="0"/>
                <a:cs typeface="Times New Roman" pitchFamily="18" charset="0"/>
              </a:rPr>
              <a:t>Downregulated</a:t>
            </a:r>
            <a:endParaRPr lang="en-US" sz="900" b="1" dirty="0" smtClean="0">
              <a:latin typeface="Times New Roman" pitchFamily="18" charset="0"/>
              <a:cs typeface="Times New Roman" pitchFamily="18" charset="0"/>
            </a:endParaRPr>
          </a:p>
          <a:p>
            <a:pPr algn="ctr"/>
            <a:r>
              <a:rPr lang="en-US" sz="900" b="1" dirty="0">
                <a:latin typeface="Times New Roman" pitchFamily="18" charset="0"/>
                <a:cs typeface="Times New Roman" pitchFamily="18" charset="0"/>
              </a:rPr>
              <a:t>g</a:t>
            </a:r>
            <a:r>
              <a:rPr lang="en-US" sz="900" b="1" dirty="0" smtClean="0">
                <a:latin typeface="Times New Roman" pitchFamily="18" charset="0"/>
                <a:cs typeface="Times New Roman" pitchFamily="18" charset="0"/>
              </a:rPr>
              <a:t>enes (n=12)</a:t>
            </a:r>
            <a:endParaRPr lang="en-US" sz="900" b="1" dirty="0">
              <a:latin typeface="Times New Roman" pitchFamily="18" charset="0"/>
              <a:cs typeface="Times New Roman" pitchFamily="18" charset="0"/>
            </a:endParaRPr>
          </a:p>
        </p:txBody>
      </p:sp>
      <p:sp>
        <p:nvSpPr>
          <p:cNvPr id="67" name="Right Brace 66"/>
          <p:cNvSpPr/>
          <p:nvPr/>
        </p:nvSpPr>
        <p:spPr>
          <a:xfrm>
            <a:off x="8035114" y="337985"/>
            <a:ext cx="93625" cy="3960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1000" b="1">
              <a:latin typeface="Times New Roman" pitchFamily="18" charset="0"/>
              <a:cs typeface="Times New Roman" pitchFamily="18" charset="0"/>
            </a:endParaRPr>
          </a:p>
        </p:txBody>
      </p:sp>
      <p:sp>
        <p:nvSpPr>
          <p:cNvPr id="68" name="Right Brace 67"/>
          <p:cNvSpPr/>
          <p:nvPr/>
        </p:nvSpPr>
        <p:spPr>
          <a:xfrm>
            <a:off x="8040152" y="736017"/>
            <a:ext cx="91440" cy="8280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1000" b="1">
              <a:latin typeface="Times New Roman" pitchFamily="18" charset="0"/>
              <a:cs typeface="Times New Roman" pitchFamily="18" charset="0"/>
            </a:endParaRPr>
          </a:p>
        </p:txBody>
      </p:sp>
      <p:sp>
        <p:nvSpPr>
          <p:cNvPr id="69" name="Right Brace 68"/>
          <p:cNvSpPr/>
          <p:nvPr/>
        </p:nvSpPr>
        <p:spPr>
          <a:xfrm>
            <a:off x="8016799" y="1941084"/>
            <a:ext cx="91440" cy="5040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1000" b="1">
              <a:latin typeface="Times New Roman" pitchFamily="18" charset="0"/>
              <a:cs typeface="Times New Roman" pitchFamily="18" charset="0"/>
            </a:endParaRPr>
          </a:p>
        </p:txBody>
      </p:sp>
      <p:sp>
        <p:nvSpPr>
          <p:cNvPr id="70" name="Right Brace 69"/>
          <p:cNvSpPr/>
          <p:nvPr/>
        </p:nvSpPr>
        <p:spPr>
          <a:xfrm>
            <a:off x="8014090" y="2451388"/>
            <a:ext cx="91440" cy="6372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1000" b="1">
              <a:latin typeface="Times New Roman" pitchFamily="18" charset="0"/>
              <a:cs typeface="Times New Roman" pitchFamily="18" charset="0"/>
            </a:endParaRPr>
          </a:p>
        </p:txBody>
      </p:sp>
      <p:sp>
        <p:nvSpPr>
          <p:cNvPr id="71" name="TextBox 70"/>
          <p:cNvSpPr txBox="1"/>
          <p:nvPr/>
        </p:nvSpPr>
        <p:spPr>
          <a:xfrm>
            <a:off x="7148399" y="1504102"/>
            <a:ext cx="1080000" cy="240278"/>
          </a:xfrm>
          <a:prstGeom prst="rect">
            <a:avLst/>
          </a:prstGeom>
          <a:noFill/>
        </p:spPr>
        <p:txBody>
          <a:bodyPr wrap="square" lIns="100794" tIns="50397" rIns="100794" bIns="50397" rtlCol="0">
            <a:spAutoFit/>
          </a:bodyPr>
          <a:lstStyle/>
          <a:p>
            <a:r>
              <a:rPr lang="en-IN" sz="900" b="1" dirty="0" smtClean="0">
                <a:latin typeface="Times New Roman" pitchFamily="18" charset="0"/>
                <a:cs typeface="Times New Roman" pitchFamily="18" charset="0"/>
              </a:rPr>
              <a:t>    -</a:t>
            </a:r>
            <a:r>
              <a:rPr lang="en-IN" sz="900" b="1" dirty="0">
                <a:latin typeface="Times New Roman" pitchFamily="18" charset="0"/>
                <a:cs typeface="Times New Roman" pitchFamily="18" charset="0"/>
              </a:rPr>
              <a:t>0.5 </a:t>
            </a:r>
            <a:r>
              <a:rPr lang="en-IN" sz="900" b="1" dirty="0" smtClean="0">
                <a:latin typeface="Times New Roman" pitchFamily="18" charset="0"/>
                <a:cs typeface="Times New Roman" pitchFamily="18" charset="0"/>
              </a:rPr>
              <a:t>           0.5</a:t>
            </a:r>
            <a:endParaRPr lang="en-IN" sz="900" b="1" dirty="0">
              <a:latin typeface="Times New Roman" pitchFamily="18" charset="0"/>
              <a:cs typeface="Times New Roman" pitchFamily="18" charset="0"/>
            </a:endParaRPr>
          </a:p>
        </p:txBody>
      </p:sp>
      <p:sp>
        <p:nvSpPr>
          <p:cNvPr id="72" name="TextBox 71"/>
          <p:cNvSpPr txBox="1"/>
          <p:nvPr/>
        </p:nvSpPr>
        <p:spPr>
          <a:xfrm>
            <a:off x="7164752" y="3009603"/>
            <a:ext cx="1124010" cy="240278"/>
          </a:xfrm>
          <a:prstGeom prst="rect">
            <a:avLst/>
          </a:prstGeom>
          <a:noFill/>
        </p:spPr>
        <p:txBody>
          <a:bodyPr wrap="square" lIns="100794" tIns="50397" rIns="100794" bIns="50397" rtlCol="0">
            <a:spAutoFit/>
          </a:bodyPr>
          <a:lstStyle/>
          <a:p>
            <a:r>
              <a:rPr lang="en-IN" sz="900" b="1" dirty="0" smtClean="0">
                <a:latin typeface="Times New Roman" pitchFamily="18" charset="0"/>
                <a:cs typeface="Times New Roman" pitchFamily="18" charset="0"/>
              </a:rPr>
              <a:t>     -</a:t>
            </a:r>
            <a:r>
              <a:rPr lang="en-IN" sz="900" b="1" dirty="0">
                <a:latin typeface="Times New Roman" pitchFamily="18" charset="0"/>
                <a:cs typeface="Times New Roman" pitchFamily="18" charset="0"/>
              </a:rPr>
              <a:t>3.0      </a:t>
            </a:r>
            <a:r>
              <a:rPr lang="en-IN" sz="900" b="1" dirty="0" smtClean="0">
                <a:latin typeface="Times New Roman" pitchFamily="18" charset="0"/>
                <a:cs typeface="Times New Roman" pitchFamily="18" charset="0"/>
              </a:rPr>
              <a:t>    2.0</a:t>
            </a:r>
            <a:endParaRPr lang="en-IN" sz="900" b="1" dirty="0">
              <a:latin typeface="Times New Roman" pitchFamily="18" charset="0"/>
              <a:cs typeface="Times New Roman" pitchFamily="18" charset="0"/>
            </a:endParaRPr>
          </a:p>
        </p:txBody>
      </p:sp>
      <p:sp>
        <p:nvSpPr>
          <p:cNvPr id="73" name="TextBox 72"/>
          <p:cNvSpPr txBox="1"/>
          <p:nvPr/>
        </p:nvSpPr>
        <p:spPr>
          <a:xfrm>
            <a:off x="5702156" y="107597"/>
            <a:ext cx="569387" cy="230832"/>
          </a:xfrm>
          <a:prstGeom prst="rect">
            <a:avLst/>
          </a:prstGeom>
          <a:noFill/>
        </p:spPr>
        <p:txBody>
          <a:bodyPr wrap="none" rtlCol="0">
            <a:spAutoFit/>
          </a:bodyPr>
          <a:lstStyle/>
          <a:p>
            <a:r>
              <a:rPr lang="en-US" sz="900" b="1" dirty="0" smtClean="0">
                <a:latin typeface="Times New Roman" pitchFamily="18" charset="0"/>
                <a:cs typeface="Times New Roman" pitchFamily="18" charset="0"/>
              </a:rPr>
              <a:t>Control</a:t>
            </a:r>
            <a:endParaRPr lang="en-US" sz="900" b="1" dirty="0">
              <a:latin typeface="Times New Roman" pitchFamily="18" charset="0"/>
              <a:cs typeface="Times New Roman" pitchFamily="18" charset="0"/>
            </a:endParaRPr>
          </a:p>
        </p:txBody>
      </p:sp>
      <p:sp>
        <p:nvSpPr>
          <p:cNvPr id="74" name="TextBox 73"/>
          <p:cNvSpPr txBox="1"/>
          <p:nvPr/>
        </p:nvSpPr>
        <p:spPr>
          <a:xfrm>
            <a:off x="6805206" y="102559"/>
            <a:ext cx="460382" cy="230832"/>
          </a:xfrm>
          <a:prstGeom prst="rect">
            <a:avLst/>
          </a:prstGeom>
          <a:noFill/>
        </p:spPr>
        <p:txBody>
          <a:bodyPr wrap="none" rtlCol="0">
            <a:spAutoFit/>
          </a:bodyPr>
          <a:lstStyle/>
          <a:p>
            <a:r>
              <a:rPr lang="en-US" sz="900" b="1" dirty="0" smtClean="0">
                <a:latin typeface="Times New Roman" pitchFamily="18" charset="0"/>
                <a:cs typeface="Times New Roman" pitchFamily="18" charset="0"/>
              </a:rPr>
              <a:t>GBM</a:t>
            </a:r>
            <a:endParaRPr lang="en-US" sz="900" b="1" dirty="0">
              <a:latin typeface="Times New Roman" pitchFamily="18" charset="0"/>
              <a:cs typeface="Times New Roman" pitchFamily="18" charset="0"/>
            </a:endParaRPr>
          </a:p>
        </p:txBody>
      </p:sp>
      <p:sp>
        <p:nvSpPr>
          <p:cNvPr id="75" name="TextBox 74"/>
          <p:cNvSpPr txBox="1"/>
          <p:nvPr/>
        </p:nvSpPr>
        <p:spPr>
          <a:xfrm>
            <a:off x="5710448" y="1711330"/>
            <a:ext cx="569387" cy="230832"/>
          </a:xfrm>
          <a:prstGeom prst="rect">
            <a:avLst/>
          </a:prstGeom>
          <a:noFill/>
        </p:spPr>
        <p:txBody>
          <a:bodyPr wrap="none" rtlCol="0">
            <a:spAutoFit/>
          </a:bodyPr>
          <a:lstStyle/>
          <a:p>
            <a:r>
              <a:rPr lang="en-US" sz="900" b="1" dirty="0" smtClean="0">
                <a:latin typeface="Times New Roman" pitchFamily="18" charset="0"/>
                <a:cs typeface="Times New Roman" pitchFamily="18" charset="0"/>
              </a:rPr>
              <a:t>Control</a:t>
            </a:r>
            <a:endParaRPr lang="en-US" sz="900" b="1" dirty="0">
              <a:latin typeface="Times New Roman" pitchFamily="18" charset="0"/>
              <a:cs typeface="Times New Roman" pitchFamily="18" charset="0"/>
            </a:endParaRPr>
          </a:p>
        </p:txBody>
      </p:sp>
      <p:sp>
        <p:nvSpPr>
          <p:cNvPr id="76" name="TextBox 75"/>
          <p:cNvSpPr txBox="1"/>
          <p:nvPr/>
        </p:nvSpPr>
        <p:spPr>
          <a:xfrm>
            <a:off x="6804578" y="1706292"/>
            <a:ext cx="460382" cy="230832"/>
          </a:xfrm>
          <a:prstGeom prst="rect">
            <a:avLst/>
          </a:prstGeom>
          <a:noFill/>
        </p:spPr>
        <p:txBody>
          <a:bodyPr wrap="none" rtlCol="0">
            <a:spAutoFit/>
          </a:bodyPr>
          <a:lstStyle/>
          <a:p>
            <a:r>
              <a:rPr lang="en-US" sz="900" b="1" dirty="0" smtClean="0">
                <a:latin typeface="Times New Roman" pitchFamily="18" charset="0"/>
                <a:cs typeface="Times New Roman" pitchFamily="18" charset="0"/>
              </a:rPr>
              <a:t>GBM</a:t>
            </a:r>
            <a:endParaRPr lang="en-US" sz="900" b="1" dirty="0">
              <a:latin typeface="Times New Roman" pitchFamily="18" charset="0"/>
              <a:cs typeface="Times New Roman" pitchFamily="18" charset="0"/>
            </a:endParaRPr>
          </a:p>
        </p:txBody>
      </p:sp>
      <p:cxnSp>
        <p:nvCxnSpPr>
          <p:cNvPr id="80" name="Straight Connector 79"/>
          <p:cNvCxnSpPr/>
          <p:nvPr/>
        </p:nvCxnSpPr>
        <p:spPr>
          <a:xfrm flipV="1">
            <a:off x="5796696" y="298288"/>
            <a:ext cx="136800" cy="1"/>
          </a:xfrm>
          <a:prstGeom prst="line">
            <a:avLst/>
          </a:prstGeom>
        </p:spPr>
        <p:style>
          <a:lnRef idx="1">
            <a:schemeClr val="dk1"/>
          </a:lnRef>
          <a:fillRef idx="0">
            <a:schemeClr val="dk1"/>
          </a:fillRef>
          <a:effectRef idx="0">
            <a:schemeClr val="dk1"/>
          </a:effectRef>
          <a:fontRef idx="minor">
            <a:schemeClr val="tx1"/>
          </a:fontRef>
        </p:style>
      </p:cxnSp>
      <p:cxnSp>
        <p:nvCxnSpPr>
          <p:cNvPr id="81" name="Straight Connector 80"/>
          <p:cNvCxnSpPr/>
          <p:nvPr/>
        </p:nvCxnSpPr>
        <p:spPr>
          <a:xfrm>
            <a:off x="5945272" y="298289"/>
            <a:ext cx="2088000" cy="0"/>
          </a:xfrm>
          <a:prstGeom prst="line">
            <a:avLst/>
          </a:prstGeom>
        </p:spPr>
        <p:style>
          <a:lnRef idx="1">
            <a:schemeClr val="dk1"/>
          </a:lnRef>
          <a:fillRef idx="0">
            <a:schemeClr val="dk1"/>
          </a:fillRef>
          <a:effectRef idx="0">
            <a:schemeClr val="dk1"/>
          </a:effectRef>
          <a:fontRef idx="minor">
            <a:schemeClr val="tx1"/>
          </a:fontRef>
        </p:style>
      </p:cxnSp>
      <p:cxnSp>
        <p:nvCxnSpPr>
          <p:cNvPr id="82" name="Straight Connector 81"/>
          <p:cNvCxnSpPr/>
          <p:nvPr/>
        </p:nvCxnSpPr>
        <p:spPr>
          <a:xfrm flipV="1">
            <a:off x="5801156" y="2286140"/>
            <a:ext cx="43200" cy="1"/>
          </a:xfrm>
          <a:prstGeom prst="line">
            <a:avLst/>
          </a:prstGeom>
        </p:spPr>
        <p:style>
          <a:lnRef idx="1">
            <a:schemeClr val="dk1"/>
          </a:lnRef>
          <a:fillRef idx="0">
            <a:schemeClr val="dk1"/>
          </a:fillRef>
          <a:effectRef idx="0">
            <a:schemeClr val="dk1"/>
          </a:effectRef>
          <a:fontRef idx="minor">
            <a:schemeClr val="tx1"/>
          </a:fontRef>
        </p:style>
      </p:cxnSp>
      <p:cxnSp>
        <p:nvCxnSpPr>
          <p:cNvPr id="83" name="Straight Connector 82"/>
          <p:cNvCxnSpPr/>
          <p:nvPr/>
        </p:nvCxnSpPr>
        <p:spPr>
          <a:xfrm>
            <a:off x="5864892" y="1899959"/>
            <a:ext cx="2160000" cy="0"/>
          </a:xfrm>
          <a:prstGeom prst="line">
            <a:avLst/>
          </a:prstGeom>
        </p:spPr>
        <p:style>
          <a:lnRef idx="1">
            <a:schemeClr val="dk1"/>
          </a:lnRef>
          <a:fillRef idx="0">
            <a:schemeClr val="dk1"/>
          </a:fillRef>
          <a:effectRef idx="0">
            <a:schemeClr val="dk1"/>
          </a:effectRef>
          <a:fontRef idx="minor">
            <a:schemeClr val="tx1"/>
          </a:fontRef>
        </p:style>
      </p:cxnSp>
      <p:sp>
        <p:nvSpPr>
          <p:cNvPr id="84" name="TextBox 83"/>
          <p:cNvSpPr txBox="1"/>
          <p:nvPr/>
        </p:nvSpPr>
        <p:spPr>
          <a:xfrm>
            <a:off x="3894907" y="3960352"/>
            <a:ext cx="323165" cy="2718651"/>
          </a:xfrm>
          <a:prstGeom prst="rect">
            <a:avLst/>
          </a:prstGeom>
          <a:noFill/>
        </p:spPr>
        <p:txBody>
          <a:bodyPr vert="vert270" wrap="square" rtlCol="0">
            <a:spAutoFit/>
          </a:bodyPr>
          <a:lstStyle/>
          <a:p>
            <a:pPr algn="ctr"/>
            <a:r>
              <a:rPr lang="en-US" sz="900" b="1" dirty="0" smtClean="0">
                <a:latin typeface="Times New Roman" pitchFamily="18" charset="0"/>
                <a:cs typeface="Times New Roman" pitchFamily="18" charset="0"/>
              </a:rPr>
              <a:t>upregulated phosphatases (n=33)</a:t>
            </a:r>
          </a:p>
        </p:txBody>
      </p:sp>
      <p:sp>
        <p:nvSpPr>
          <p:cNvPr id="85" name="TextBox 84"/>
          <p:cNvSpPr txBox="1"/>
          <p:nvPr/>
        </p:nvSpPr>
        <p:spPr>
          <a:xfrm>
            <a:off x="6481083" y="4024939"/>
            <a:ext cx="323165" cy="2496997"/>
          </a:xfrm>
          <a:prstGeom prst="rect">
            <a:avLst/>
          </a:prstGeom>
          <a:noFill/>
        </p:spPr>
        <p:txBody>
          <a:bodyPr vert="vert270" wrap="square" rtlCol="0">
            <a:spAutoFit/>
          </a:bodyPr>
          <a:lstStyle/>
          <a:p>
            <a:pPr algn="ctr"/>
            <a:r>
              <a:rPr lang="en-US" sz="900" b="1" dirty="0" smtClean="0">
                <a:latin typeface="Times New Roman" pitchFamily="18" charset="0"/>
                <a:cs typeface="Times New Roman" pitchFamily="18" charset="0"/>
              </a:rPr>
              <a:t>Downregulated phosphatases (n=61)</a:t>
            </a:r>
          </a:p>
        </p:txBody>
      </p:sp>
      <p:sp>
        <p:nvSpPr>
          <p:cNvPr id="86" name="TextBox 85"/>
          <p:cNvSpPr txBox="1"/>
          <p:nvPr/>
        </p:nvSpPr>
        <p:spPr>
          <a:xfrm>
            <a:off x="6800571" y="3670055"/>
            <a:ext cx="323165" cy="881010"/>
          </a:xfrm>
          <a:prstGeom prst="rect">
            <a:avLst/>
          </a:prstGeom>
          <a:noFill/>
        </p:spPr>
        <p:txBody>
          <a:bodyPr vert="vert270" wrap="none" rtlCol="0">
            <a:spAutoFit/>
          </a:bodyPr>
          <a:lstStyle/>
          <a:p>
            <a:r>
              <a:rPr lang="en-US" sz="900" b="1" dirty="0" smtClean="0">
                <a:latin typeface="Times New Roman" pitchFamily="18" charset="0"/>
                <a:cs typeface="Times New Roman" pitchFamily="18" charset="0"/>
              </a:rPr>
              <a:t>hsa-miR-142-5p</a:t>
            </a:r>
            <a:endParaRPr lang="en-US" sz="900" b="1" dirty="0">
              <a:latin typeface="Times New Roman" pitchFamily="18" charset="0"/>
              <a:cs typeface="Times New Roman" pitchFamily="18" charset="0"/>
            </a:endParaRPr>
          </a:p>
        </p:txBody>
      </p:sp>
      <p:sp>
        <p:nvSpPr>
          <p:cNvPr id="87" name="TextBox 86"/>
          <p:cNvSpPr txBox="1"/>
          <p:nvPr/>
        </p:nvSpPr>
        <p:spPr>
          <a:xfrm>
            <a:off x="7299431" y="3669260"/>
            <a:ext cx="323165" cy="881010"/>
          </a:xfrm>
          <a:prstGeom prst="rect">
            <a:avLst/>
          </a:prstGeom>
          <a:noFill/>
        </p:spPr>
        <p:txBody>
          <a:bodyPr vert="vert270" wrap="none" rtlCol="0">
            <a:spAutoFit/>
          </a:bodyPr>
          <a:lstStyle/>
          <a:p>
            <a:r>
              <a:rPr lang="en-US" sz="900" b="1" dirty="0" smtClean="0">
                <a:latin typeface="Times New Roman" pitchFamily="18" charset="0"/>
                <a:cs typeface="Times New Roman" pitchFamily="18" charset="0"/>
              </a:rPr>
              <a:t>hsa-miR-142-3p</a:t>
            </a:r>
            <a:endParaRPr lang="en-US" sz="900" b="1" dirty="0">
              <a:latin typeface="Times New Roman" pitchFamily="18" charset="0"/>
              <a:cs typeface="Times New Roman" pitchFamily="18" charset="0"/>
            </a:endParaRPr>
          </a:p>
        </p:txBody>
      </p:sp>
      <p:sp>
        <p:nvSpPr>
          <p:cNvPr id="88" name="TextBox 87"/>
          <p:cNvSpPr txBox="1"/>
          <p:nvPr/>
        </p:nvSpPr>
        <p:spPr>
          <a:xfrm>
            <a:off x="7763295" y="3729790"/>
            <a:ext cx="323165" cy="823302"/>
          </a:xfrm>
          <a:prstGeom prst="rect">
            <a:avLst/>
          </a:prstGeom>
          <a:noFill/>
        </p:spPr>
        <p:txBody>
          <a:bodyPr vert="vert270" wrap="none" rtlCol="0">
            <a:spAutoFit/>
          </a:bodyPr>
          <a:lstStyle/>
          <a:p>
            <a:r>
              <a:rPr lang="en-US" sz="900" b="1" dirty="0" smtClean="0">
                <a:latin typeface="Times New Roman" pitchFamily="18" charset="0"/>
                <a:cs typeface="Times New Roman" pitchFamily="18" charset="0"/>
              </a:rPr>
              <a:t>hsa-miR-17-3p</a:t>
            </a:r>
            <a:endParaRPr lang="en-US" sz="900" b="1" dirty="0">
              <a:latin typeface="Times New Roman" pitchFamily="18" charset="0"/>
              <a:cs typeface="Times New Roman" pitchFamily="18" charset="0"/>
            </a:endParaRPr>
          </a:p>
        </p:txBody>
      </p:sp>
      <p:sp>
        <p:nvSpPr>
          <p:cNvPr id="89" name="TextBox 88"/>
          <p:cNvSpPr txBox="1"/>
          <p:nvPr/>
        </p:nvSpPr>
        <p:spPr>
          <a:xfrm>
            <a:off x="8217111" y="3669141"/>
            <a:ext cx="323165" cy="881010"/>
          </a:xfrm>
          <a:prstGeom prst="rect">
            <a:avLst/>
          </a:prstGeom>
          <a:noFill/>
        </p:spPr>
        <p:txBody>
          <a:bodyPr vert="vert270" wrap="none" rtlCol="0">
            <a:spAutoFit/>
          </a:bodyPr>
          <a:lstStyle/>
          <a:p>
            <a:r>
              <a:rPr lang="en-US" sz="900" b="1" dirty="0" smtClean="0">
                <a:latin typeface="Times New Roman" pitchFamily="18" charset="0"/>
                <a:cs typeface="Times New Roman" pitchFamily="18" charset="0"/>
              </a:rPr>
              <a:t>hsa-miR-30a-5p</a:t>
            </a:r>
            <a:endParaRPr lang="en-US" sz="900" b="1" dirty="0">
              <a:latin typeface="Times New Roman" pitchFamily="18" charset="0"/>
              <a:cs typeface="Times New Roman" pitchFamily="18" charset="0"/>
            </a:endParaRPr>
          </a:p>
        </p:txBody>
      </p:sp>
      <p:sp>
        <p:nvSpPr>
          <p:cNvPr id="90" name="TextBox 89"/>
          <p:cNvSpPr txBox="1"/>
          <p:nvPr/>
        </p:nvSpPr>
        <p:spPr>
          <a:xfrm>
            <a:off x="8669255" y="3724181"/>
            <a:ext cx="323165" cy="823302"/>
          </a:xfrm>
          <a:prstGeom prst="rect">
            <a:avLst/>
          </a:prstGeom>
          <a:noFill/>
        </p:spPr>
        <p:txBody>
          <a:bodyPr vert="vert270" wrap="none" rtlCol="0">
            <a:spAutoFit/>
          </a:bodyPr>
          <a:lstStyle/>
          <a:p>
            <a:r>
              <a:rPr lang="en-US" sz="900" b="1" dirty="0" smtClean="0">
                <a:latin typeface="Times New Roman" pitchFamily="18" charset="0"/>
                <a:cs typeface="Times New Roman" pitchFamily="18" charset="0"/>
              </a:rPr>
              <a:t>hsa-miR-17-5p</a:t>
            </a:r>
            <a:endParaRPr lang="en-US" sz="900" b="1" dirty="0">
              <a:latin typeface="Times New Roman" pitchFamily="18" charset="0"/>
              <a:cs typeface="Times New Roman" pitchFamily="18" charset="0"/>
            </a:endParaRPr>
          </a:p>
        </p:txBody>
      </p:sp>
      <p:sp>
        <p:nvSpPr>
          <p:cNvPr id="91" name="TextBox 90"/>
          <p:cNvSpPr txBox="1"/>
          <p:nvPr/>
        </p:nvSpPr>
        <p:spPr>
          <a:xfrm>
            <a:off x="4150420" y="3697589"/>
            <a:ext cx="323165" cy="881010"/>
          </a:xfrm>
          <a:prstGeom prst="rect">
            <a:avLst/>
          </a:prstGeom>
          <a:noFill/>
        </p:spPr>
        <p:txBody>
          <a:bodyPr vert="vert270" wrap="none" rtlCol="0">
            <a:spAutoFit/>
          </a:bodyPr>
          <a:lstStyle/>
          <a:p>
            <a:r>
              <a:rPr lang="en-US" sz="900" b="1" dirty="0" smtClean="0">
                <a:latin typeface="Times New Roman" pitchFamily="18" charset="0"/>
                <a:cs typeface="Times New Roman" pitchFamily="18" charset="0"/>
              </a:rPr>
              <a:t>hsa-miR-299-5p</a:t>
            </a:r>
            <a:endParaRPr lang="en-US" sz="900" b="1" dirty="0">
              <a:latin typeface="Times New Roman" pitchFamily="18" charset="0"/>
              <a:cs typeface="Times New Roman" pitchFamily="18" charset="0"/>
            </a:endParaRPr>
          </a:p>
        </p:txBody>
      </p:sp>
      <p:sp>
        <p:nvSpPr>
          <p:cNvPr id="92" name="TextBox 91"/>
          <p:cNvSpPr txBox="1"/>
          <p:nvPr/>
        </p:nvSpPr>
        <p:spPr>
          <a:xfrm>
            <a:off x="4403697" y="3697056"/>
            <a:ext cx="323165" cy="881010"/>
          </a:xfrm>
          <a:prstGeom prst="rect">
            <a:avLst/>
          </a:prstGeom>
          <a:noFill/>
        </p:spPr>
        <p:txBody>
          <a:bodyPr vert="vert270" wrap="none" rtlCol="0">
            <a:spAutoFit/>
          </a:bodyPr>
          <a:lstStyle/>
          <a:p>
            <a:r>
              <a:rPr lang="en-US" sz="900" b="1" dirty="0" smtClean="0">
                <a:latin typeface="Times New Roman" pitchFamily="18" charset="0"/>
                <a:cs typeface="Times New Roman" pitchFamily="18" charset="0"/>
              </a:rPr>
              <a:t>hsa-miR-485-5p</a:t>
            </a:r>
            <a:endParaRPr lang="en-US" sz="900" b="1" dirty="0">
              <a:latin typeface="Times New Roman" pitchFamily="18" charset="0"/>
              <a:cs typeface="Times New Roman" pitchFamily="18" charset="0"/>
            </a:endParaRPr>
          </a:p>
        </p:txBody>
      </p:sp>
      <p:sp>
        <p:nvSpPr>
          <p:cNvPr id="93" name="TextBox 92"/>
          <p:cNvSpPr txBox="1"/>
          <p:nvPr/>
        </p:nvSpPr>
        <p:spPr>
          <a:xfrm>
            <a:off x="4671212" y="3855806"/>
            <a:ext cx="323165" cy="720710"/>
          </a:xfrm>
          <a:prstGeom prst="rect">
            <a:avLst/>
          </a:prstGeom>
          <a:noFill/>
        </p:spPr>
        <p:txBody>
          <a:bodyPr vert="vert270" wrap="none" rtlCol="0">
            <a:spAutoFit/>
          </a:bodyPr>
          <a:lstStyle/>
          <a:p>
            <a:r>
              <a:rPr lang="en-US" sz="900" b="1" dirty="0" smtClean="0">
                <a:latin typeface="Times New Roman" pitchFamily="18" charset="0"/>
                <a:cs typeface="Times New Roman" pitchFamily="18" charset="0"/>
              </a:rPr>
              <a:t>hsa-miR-137</a:t>
            </a:r>
            <a:endParaRPr lang="en-US" sz="900" b="1" dirty="0">
              <a:latin typeface="Times New Roman" pitchFamily="18" charset="0"/>
              <a:cs typeface="Times New Roman" pitchFamily="18" charset="0"/>
            </a:endParaRPr>
          </a:p>
        </p:txBody>
      </p:sp>
      <p:sp>
        <p:nvSpPr>
          <p:cNvPr id="95" name="TextBox 94"/>
          <p:cNvSpPr txBox="1"/>
          <p:nvPr/>
        </p:nvSpPr>
        <p:spPr>
          <a:xfrm>
            <a:off x="4921568" y="3697851"/>
            <a:ext cx="323165" cy="881010"/>
          </a:xfrm>
          <a:prstGeom prst="rect">
            <a:avLst/>
          </a:prstGeom>
          <a:noFill/>
        </p:spPr>
        <p:txBody>
          <a:bodyPr vert="vert270" wrap="none" rtlCol="0">
            <a:spAutoFit/>
          </a:bodyPr>
          <a:lstStyle/>
          <a:p>
            <a:r>
              <a:rPr lang="en-US" sz="900" b="1" dirty="0" smtClean="0">
                <a:latin typeface="Times New Roman" pitchFamily="18" charset="0"/>
                <a:cs typeface="Times New Roman" pitchFamily="18" charset="0"/>
              </a:rPr>
              <a:t>hsa-miR-769-5p</a:t>
            </a:r>
            <a:endParaRPr lang="en-US" sz="900" b="1" dirty="0">
              <a:latin typeface="Times New Roman" pitchFamily="18" charset="0"/>
              <a:cs typeface="Times New Roman" pitchFamily="18" charset="0"/>
            </a:endParaRPr>
          </a:p>
        </p:txBody>
      </p:sp>
      <p:sp>
        <p:nvSpPr>
          <p:cNvPr id="96" name="TextBox 95"/>
          <p:cNvSpPr txBox="1"/>
          <p:nvPr/>
        </p:nvSpPr>
        <p:spPr>
          <a:xfrm>
            <a:off x="5196919" y="3701511"/>
            <a:ext cx="323165" cy="881010"/>
          </a:xfrm>
          <a:prstGeom prst="rect">
            <a:avLst/>
          </a:prstGeom>
          <a:noFill/>
        </p:spPr>
        <p:txBody>
          <a:bodyPr vert="vert270" wrap="none" rtlCol="0">
            <a:spAutoFit/>
          </a:bodyPr>
          <a:lstStyle/>
          <a:p>
            <a:r>
              <a:rPr lang="en-US" sz="900" b="1" dirty="0" smtClean="0">
                <a:latin typeface="Times New Roman" pitchFamily="18" charset="0"/>
                <a:cs typeface="Times New Roman" pitchFamily="18" charset="0"/>
              </a:rPr>
              <a:t>hsa-miR-409-3p</a:t>
            </a:r>
            <a:endParaRPr lang="en-US" sz="900" b="1" dirty="0">
              <a:latin typeface="Times New Roman" pitchFamily="18" charset="0"/>
              <a:cs typeface="Times New Roman" pitchFamily="18" charset="0"/>
            </a:endParaRPr>
          </a:p>
        </p:txBody>
      </p:sp>
      <p:sp>
        <p:nvSpPr>
          <p:cNvPr id="97" name="TextBox 96"/>
          <p:cNvSpPr txBox="1"/>
          <p:nvPr/>
        </p:nvSpPr>
        <p:spPr>
          <a:xfrm>
            <a:off x="5448682" y="3701910"/>
            <a:ext cx="323165" cy="881010"/>
          </a:xfrm>
          <a:prstGeom prst="rect">
            <a:avLst/>
          </a:prstGeom>
          <a:noFill/>
        </p:spPr>
        <p:txBody>
          <a:bodyPr vert="vert270" wrap="none" rtlCol="0">
            <a:spAutoFit/>
          </a:bodyPr>
          <a:lstStyle/>
          <a:p>
            <a:r>
              <a:rPr lang="en-US" sz="900" b="1" dirty="0" smtClean="0">
                <a:latin typeface="Times New Roman" pitchFamily="18" charset="0"/>
                <a:cs typeface="Times New Roman" pitchFamily="18" charset="0"/>
              </a:rPr>
              <a:t>hsa-miR-485-3p</a:t>
            </a:r>
            <a:endParaRPr lang="en-US" sz="900" b="1" dirty="0">
              <a:latin typeface="Times New Roman" pitchFamily="18" charset="0"/>
              <a:cs typeface="Times New Roman" pitchFamily="18" charset="0"/>
            </a:endParaRPr>
          </a:p>
        </p:txBody>
      </p:sp>
      <p:sp>
        <p:nvSpPr>
          <p:cNvPr id="98" name="TextBox 97"/>
          <p:cNvSpPr txBox="1"/>
          <p:nvPr/>
        </p:nvSpPr>
        <p:spPr>
          <a:xfrm>
            <a:off x="5702772" y="3795422"/>
            <a:ext cx="323165" cy="784830"/>
          </a:xfrm>
          <a:prstGeom prst="rect">
            <a:avLst/>
          </a:prstGeom>
          <a:noFill/>
        </p:spPr>
        <p:txBody>
          <a:bodyPr vert="vert270" wrap="none" rtlCol="0">
            <a:spAutoFit/>
          </a:bodyPr>
          <a:lstStyle/>
          <a:p>
            <a:r>
              <a:rPr lang="en-US" sz="900" b="1" dirty="0" smtClean="0">
                <a:latin typeface="Times New Roman" pitchFamily="18" charset="0"/>
                <a:cs typeface="Times New Roman" pitchFamily="18" charset="0"/>
              </a:rPr>
              <a:t>hsa-miR-133b</a:t>
            </a:r>
            <a:endParaRPr lang="en-US" sz="900" b="1" dirty="0">
              <a:latin typeface="Times New Roman" pitchFamily="18" charset="0"/>
              <a:cs typeface="Times New Roman" pitchFamily="18" charset="0"/>
            </a:endParaRPr>
          </a:p>
        </p:txBody>
      </p:sp>
      <p:sp>
        <p:nvSpPr>
          <p:cNvPr id="100" name="TextBox 99"/>
          <p:cNvSpPr txBox="1"/>
          <p:nvPr/>
        </p:nvSpPr>
        <p:spPr>
          <a:xfrm>
            <a:off x="5962340" y="3861626"/>
            <a:ext cx="323165" cy="720710"/>
          </a:xfrm>
          <a:prstGeom prst="rect">
            <a:avLst/>
          </a:prstGeom>
          <a:noFill/>
        </p:spPr>
        <p:txBody>
          <a:bodyPr vert="vert270" wrap="none" rtlCol="0">
            <a:spAutoFit/>
          </a:bodyPr>
          <a:lstStyle/>
          <a:p>
            <a:r>
              <a:rPr lang="en-US" sz="900" b="1" dirty="0" smtClean="0">
                <a:latin typeface="Times New Roman" pitchFamily="18" charset="0"/>
                <a:cs typeface="Times New Roman" pitchFamily="18" charset="0"/>
              </a:rPr>
              <a:t>hsa-miR-107</a:t>
            </a:r>
            <a:endParaRPr lang="en-US" sz="900" b="1" dirty="0">
              <a:latin typeface="Times New Roman" pitchFamily="18" charset="0"/>
              <a:cs typeface="Times New Roman" pitchFamily="18" charset="0"/>
            </a:endParaRPr>
          </a:p>
        </p:txBody>
      </p:sp>
      <p:sp>
        <p:nvSpPr>
          <p:cNvPr id="101" name="TextBox 100"/>
          <p:cNvSpPr txBox="1"/>
          <p:nvPr/>
        </p:nvSpPr>
        <p:spPr>
          <a:xfrm>
            <a:off x="6216884" y="3704596"/>
            <a:ext cx="323165" cy="881010"/>
          </a:xfrm>
          <a:prstGeom prst="rect">
            <a:avLst/>
          </a:prstGeom>
          <a:noFill/>
        </p:spPr>
        <p:txBody>
          <a:bodyPr vert="vert270" wrap="none" rtlCol="0">
            <a:spAutoFit/>
          </a:bodyPr>
          <a:lstStyle/>
          <a:p>
            <a:r>
              <a:rPr lang="en-US" sz="900" b="1" dirty="0" smtClean="0">
                <a:latin typeface="Times New Roman" pitchFamily="18" charset="0"/>
                <a:cs typeface="Times New Roman" pitchFamily="18" charset="0"/>
              </a:rPr>
              <a:t>hsa-miR-324-5p</a:t>
            </a:r>
            <a:endParaRPr lang="en-US" sz="900" b="1" dirty="0">
              <a:latin typeface="Times New Roman" pitchFamily="18" charset="0"/>
              <a:cs typeface="Times New Roman" pitchFamily="18" charset="0"/>
            </a:endParaRPr>
          </a:p>
        </p:txBody>
      </p:sp>
      <p:sp>
        <p:nvSpPr>
          <p:cNvPr id="102" name="Rectangle 101"/>
          <p:cNvSpPr/>
          <p:nvPr/>
        </p:nvSpPr>
        <p:spPr>
          <a:xfrm>
            <a:off x="4580428" y="3503351"/>
            <a:ext cx="1686680" cy="230832"/>
          </a:xfrm>
          <a:prstGeom prst="rect">
            <a:avLst/>
          </a:prstGeom>
        </p:spPr>
        <p:txBody>
          <a:bodyPr wrap="none">
            <a:spAutoFit/>
          </a:bodyPr>
          <a:lstStyle/>
          <a:p>
            <a:r>
              <a:rPr lang="en-IN" sz="900" b="1" dirty="0" err="1">
                <a:latin typeface="Times New Roman" pitchFamily="18" charset="0"/>
                <a:cs typeface="Times New Roman" pitchFamily="18" charset="0"/>
              </a:rPr>
              <a:t>D</a:t>
            </a:r>
            <a:r>
              <a:rPr lang="en-IN" sz="900" b="1" dirty="0" err="1" smtClean="0">
                <a:latin typeface="Times New Roman" pitchFamily="18" charset="0"/>
                <a:cs typeface="Times New Roman" pitchFamily="18" charset="0"/>
              </a:rPr>
              <a:t>ownregulated</a:t>
            </a:r>
            <a:r>
              <a:rPr lang="en-IN" sz="900" b="1" dirty="0" smtClean="0">
                <a:latin typeface="Times New Roman" pitchFamily="18" charset="0"/>
                <a:cs typeface="Times New Roman" pitchFamily="18" charset="0"/>
              </a:rPr>
              <a:t> </a:t>
            </a:r>
            <a:r>
              <a:rPr lang="en-IN" sz="900" b="1" dirty="0" err="1" smtClean="0">
                <a:latin typeface="Times New Roman" pitchFamily="18" charset="0"/>
                <a:cs typeface="Times New Roman" pitchFamily="18" charset="0"/>
              </a:rPr>
              <a:t>miRNAs</a:t>
            </a:r>
            <a:r>
              <a:rPr lang="en-IN" sz="900" b="1" dirty="0" smtClean="0">
                <a:latin typeface="Times New Roman" pitchFamily="18" charset="0"/>
                <a:cs typeface="Times New Roman" pitchFamily="18" charset="0"/>
              </a:rPr>
              <a:t> (n=9)</a:t>
            </a:r>
            <a:endParaRPr lang="en-US" sz="900" b="1" dirty="0">
              <a:latin typeface="Times New Roman" pitchFamily="18" charset="0"/>
              <a:cs typeface="Times New Roman" pitchFamily="18" charset="0"/>
            </a:endParaRPr>
          </a:p>
        </p:txBody>
      </p:sp>
      <p:sp>
        <p:nvSpPr>
          <p:cNvPr id="103" name="Rectangle 102"/>
          <p:cNvSpPr/>
          <p:nvPr/>
        </p:nvSpPr>
        <p:spPr>
          <a:xfrm>
            <a:off x="7186700" y="3484739"/>
            <a:ext cx="1545616" cy="230832"/>
          </a:xfrm>
          <a:prstGeom prst="rect">
            <a:avLst/>
          </a:prstGeom>
        </p:spPr>
        <p:txBody>
          <a:bodyPr wrap="none">
            <a:spAutoFit/>
          </a:bodyPr>
          <a:lstStyle/>
          <a:p>
            <a:r>
              <a:rPr lang="en-IN" sz="900" b="1" dirty="0">
                <a:latin typeface="Times New Roman" pitchFamily="18" charset="0"/>
                <a:cs typeface="Times New Roman" pitchFamily="18" charset="0"/>
              </a:rPr>
              <a:t>U</a:t>
            </a:r>
            <a:r>
              <a:rPr lang="en-IN" sz="900" b="1" dirty="0" smtClean="0">
                <a:latin typeface="Times New Roman" pitchFamily="18" charset="0"/>
                <a:cs typeface="Times New Roman" pitchFamily="18" charset="0"/>
              </a:rPr>
              <a:t>pregulated miRNAs (n=5)</a:t>
            </a:r>
            <a:endParaRPr lang="en-US" sz="900" b="1" dirty="0">
              <a:latin typeface="Times New Roman" pitchFamily="18" charset="0"/>
              <a:cs typeface="Times New Roman" pitchFamily="18" charset="0"/>
            </a:endParaRPr>
          </a:p>
        </p:txBody>
      </p:sp>
      <p:cxnSp>
        <p:nvCxnSpPr>
          <p:cNvPr id="104" name="Straight Connector 103"/>
          <p:cNvCxnSpPr/>
          <p:nvPr/>
        </p:nvCxnSpPr>
        <p:spPr>
          <a:xfrm>
            <a:off x="4213660" y="3696482"/>
            <a:ext cx="2304000" cy="0"/>
          </a:xfrm>
          <a:prstGeom prst="line">
            <a:avLst/>
          </a:prstGeom>
        </p:spPr>
        <p:style>
          <a:lnRef idx="1">
            <a:schemeClr val="dk1"/>
          </a:lnRef>
          <a:fillRef idx="0">
            <a:schemeClr val="dk1"/>
          </a:fillRef>
          <a:effectRef idx="0">
            <a:schemeClr val="dk1"/>
          </a:effectRef>
          <a:fontRef idx="minor">
            <a:schemeClr val="tx1"/>
          </a:fontRef>
        </p:style>
      </p:cxnSp>
      <p:cxnSp>
        <p:nvCxnSpPr>
          <p:cNvPr id="105" name="Straight Connector 104"/>
          <p:cNvCxnSpPr/>
          <p:nvPr/>
        </p:nvCxnSpPr>
        <p:spPr>
          <a:xfrm>
            <a:off x="6759919" y="3685133"/>
            <a:ext cx="2340000" cy="0"/>
          </a:xfrm>
          <a:prstGeom prst="line">
            <a:avLst/>
          </a:prstGeom>
        </p:spPr>
        <p:style>
          <a:lnRef idx="1">
            <a:schemeClr val="dk1"/>
          </a:lnRef>
          <a:fillRef idx="0">
            <a:schemeClr val="dk1"/>
          </a:fillRef>
          <a:effectRef idx="0">
            <a:schemeClr val="dk1"/>
          </a:effectRef>
          <a:fontRef idx="minor">
            <a:schemeClr val="tx1"/>
          </a:fontRef>
        </p:style>
      </p:cxnSp>
      <p:sp>
        <p:nvSpPr>
          <p:cNvPr id="106" name="TextBox 105"/>
          <p:cNvSpPr txBox="1"/>
          <p:nvPr/>
        </p:nvSpPr>
        <p:spPr>
          <a:xfrm>
            <a:off x="1143573" y="2711528"/>
            <a:ext cx="1072730" cy="230832"/>
          </a:xfrm>
          <a:prstGeom prst="rect">
            <a:avLst/>
          </a:prstGeom>
          <a:noFill/>
        </p:spPr>
        <p:txBody>
          <a:bodyPr wrap="none" rtlCol="0">
            <a:spAutoFit/>
          </a:bodyPr>
          <a:lstStyle/>
          <a:p>
            <a:r>
              <a:rPr lang="en-US" sz="900" b="1" dirty="0" smtClean="0">
                <a:latin typeface="Times New Roman" pitchFamily="18" charset="0"/>
                <a:cs typeface="Times New Roman" pitchFamily="18" charset="0"/>
              </a:rPr>
              <a:t>Genetic alteration</a:t>
            </a:r>
            <a:endParaRPr lang="en-US" sz="900" b="1" dirty="0">
              <a:latin typeface="Times New Roman" pitchFamily="18" charset="0"/>
              <a:cs typeface="Times New Roman" pitchFamily="18" charset="0"/>
            </a:endParaRPr>
          </a:p>
        </p:txBody>
      </p:sp>
      <p:sp>
        <p:nvSpPr>
          <p:cNvPr id="107" name="Rectangle 106"/>
          <p:cNvSpPr/>
          <p:nvPr/>
        </p:nvSpPr>
        <p:spPr>
          <a:xfrm>
            <a:off x="2184360" y="2756411"/>
            <a:ext cx="45719" cy="144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2969785" y="2754876"/>
            <a:ext cx="45719" cy="144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TextBox 108"/>
          <p:cNvSpPr txBox="1"/>
          <p:nvPr/>
        </p:nvSpPr>
        <p:spPr>
          <a:xfrm>
            <a:off x="2150961" y="2698577"/>
            <a:ext cx="1049605" cy="230832"/>
          </a:xfrm>
          <a:prstGeom prst="rect">
            <a:avLst/>
          </a:prstGeom>
          <a:noFill/>
        </p:spPr>
        <p:txBody>
          <a:bodyPr wrap="square" rtlCol="0">
            <a:spAutoFit/>
          </a:bodyPr>
          <a:lstStyle/>
          <a:p>
            <a:r>
              <a:rPr lang="en-US" sz="900" b="1" dirty="0" smtClean="0">
                <a:latin typeface="Times New Roman" pitchFamily="18" charset="0"/>
                <a:cs typeface="Times New Roman" pitchFamily="18" charset="0"/>
              </a:rPr>
              <a:t>Amplification</a:t>
            </a:r>
            <a:endParaRPr lang="en-US" sz="900" b="1" dirty="0">
              <a:latin typeface="Times New Roman" pitchFamily="18" charset="0"/>
              <a:cs typeface="Times New Roman" pitchFamily="18" charset="0"/>
            </a:endParaRPr>
          </a:p>
        </p:txBody>
      </p:sp>
      <p:sp>
        <p:nvSpPr>
          <p:cNvPr id="110" name="TextBox 109"/>
          <p:cNvSpPr txBox="1"/>
          <p:nvPr/>
        </p:nvSpPr>
        <p:spPr>
          <a:xfrm>
            <a:off x="2949086" y="2705985"/>
            <a:ext cx="854721" cy="230832"/>
          </a:xfrm>
          <a:prstGeom prst="rect">
            <a:avLst/>
          </a:prstGeom>
          <a:noFill/>
        </p:spPr>
        <p:txBody>
          <a:bodyPr wrap="none" rtlCol="0">
            <a:spAutoFit/>
          </a:bodyPr>
          <a:lstStyle/>
          <a:p>
            <a:r>
              <a:rPr lang="en-US" sz="900" b="1" dirty="0" smtClean="0">
                <a:latin typeface="Times New Roman" pitchFamily="18" charset="0"/>
                <a:cs typeface="Times New Roman" pitchFamily="18" charset="0"/>
              </a:rPr>
              <a:t>Deep deletion</a:t>
            </a:r>
            <a:endParaRPr lang="en-US" sz="900" b="1" dirty="0">
              <a:latin typeface="Times New Roman" pitchFamily="18" charset="0"/>
              <a:cs typeface="Times New Roman" pitchFamily="18" charset="0"/>
            </a:endParaRPr>
          </a:p>
        </p:txBody>
      </p:sp>
      <p:sp>
        <p:nvSpPr>
          <p:cNvPr id="111" name="TextBox 110"/>
          <p:cNvSpPr txBox="1"/>
          <p:nvPr/>
        </p:nvSpPr>
        <p:spPr>
          <a:xfrm>
            <a:off x="393176" y="64788"/>
            <a:ext cx="441146" cy="230832"/>
          </a:xfrm>
          <a:prstGeom prst="rect">
            <a:avLst/>
          </a:prstGeom>
          <a:noFill/>
        </p:spPr>
        <p:txBody>
          <a:bodyPr wrap="none" rtlCol="0">
            <a:spAutoFit/>
          </a:bodyPr>
          <a:lstStyle/>
          <a:p>
            <a:r>
              <a:rPr lang="en-US" sz="900" b="1" dirty="0" smtClean="0">
                <a:latin typeface="Times New Roman" pitchFamily="18" charset="0"/>
                <a:cs typeface="Times New Roman" pitchFamily="18" charset="0"/>
              </a:rPr>
              <a:t>Gene</a:t>
            </a:r>
            <a:endParaRPr lang="en-US" sz="900" b="1" dirty="0">
              <a:latin typeface="Times New Roman" pitchFamily="18" charset="0"/>
              <a:cs typeface="Times New Roman" pitchFamily="18" charset="0"/>
            </a:endParaRPr>
          </a:p>
        </p:txBody>
      </p:sp>
      <p:sp>
        <p:nvSpPr>
          <p:cNvPr id="112" name="Rectangle 111"/>
          <p:cNvSpPr/>
          <p:nvPr/>
        </p:nvSpPr>
        <p:spPr>
          <a:xfrm>
            <a:off x="843355" y="-52740"/>
            <a:ext cx="575799" cy="274320"/>
          </a:xfrm>
          <a:prstGeom prst="rect">
            <a:avLst/>
          </a:prstGeom>
        </p:spPr>
        <p:txBody>
          <a:bodyPr wrap="none">
            <a:spAutoFit/>
          </a:bodyPr>
          <a:lstStyle/>
          <a:p>
            <a:pPr algn="ctr"/>
            <a:r>
              <a:rPr lang="en-US" sz="900" b="1" dirty="0">
                <a:latin typeface="Times New Roman" pitchFamily="18" charset="0"/>
                <a:cs typeface="Times New Roman" pitchFamily="18" charset="0"/>
              </a:rPr>
              <a:t>% </a:t>
            </a:r>
            <a:endParaRPr lang="en-US" sz="900" b="1" dirty="0" smtClean="0">
              <a:latin typeface="Times New Roman" pitchFamily="18" charset="0"/>
              <a:cs typeface="Times New Roman" pitchFamily="18" charset="0"/>
            </a:endParaRPr>
          </a:p>
          <a:p>
            <a:pPr algn="ctr"/>
            <a:r>
              <a:rPr lang="en-US" sz="900" b="1" dirty="0" smtClean="0">
                <a:latin typeface="Times New Roman" pitchFamily="18" charset="0"/>
                <a:cs typeface="Times New Roman" pitchFamily="18" charset="0"/>
              </a:rPr>
              <a:t>samples</a:t>
            </a:r>
            <a:endParaRPr lang="en-US" sz="900" b="1" dirty="0">
              <a:latin typeface="Times New Roman" pitchFamily="18" charset="0"/>
              <a:cs typeface="Times New Roman" pitchFamily="18" charset="0"/>
            </a:endParaRPr>
          </a:p>
        </p:txBody>
      </p:sp>
      <p:sp>
        <p:nvSpPr>
          <p:cNvPr id="113" name="TextBox 112"/>
          <p:cNvSpPr txBox="1"/>
          <p:nvPr/>
        </p:nvSpPr>
        <p:spPr>
          <a:xfrm>
            <a:off x="514110" y="225813"/>
            <a:ext cx="521297" cy="200055"/>
          </a:xfrm>
          <a:prstGeom prst="rect">
            <a:avLst/>
          </a:prstGeom>
          <a:noFill/>
        </p:spPr>
        <p:txBody>
          <a:bodyPr wrap="none" rtlCol="0">
            <a:spAutoFit/>
          </a:bodyPr>
          <a:lstStyle/>
          <a:p>
            <a:r>
              <a:rPr lang="en-US" sz="700" b="1" dirty="0" smtClean="0">
                <a:latin typeface="Times New Roman" pitchFamily="18" charset="0"/>
                <a:cs typeface="Times New Roman" pitchFamily="18" charset="0"/>
              </a:rPr>
              <a:t>CTDSP2</a:t>
            </a:r>
            <a:endParaRPr lang="en-US" sz="700" b="1" dirty="0">
              <a:latin typeface="Times New Roman" pitchFamily="18" charset="0"/>
              <a:cs typeface="Times New Roman" pitchFamily="18" charset="0"/>
            </a:endParaRPr>
          </a:p>
        </p:txBody>
      </p:sp>
      <p:sp>
        <p:nvSpPr>
          <p:cNvPr id="114" name="TextBox 113"/>
          <p:cNvSpPr txBox="1"/>
          <p:nvPr/>
        </p:nvSpPr>
        <p:spPr>
          <a:xfrm>
            <a:off x="513993" y="330789"/>
            <a:ext cx="526106" cy="200055"/>
          </a:xfrm>
          <a:prstGeom prst="rect">
            <a:avLst/>
          </a:prstGeom>
          <a:noFill/>
        </p:spPr>
        <p:txBody>
          <a:bodyPr wrap="none" rtlCol="0">
            <a:spAutoFit/>
          </a:bodyPr>
          <a:lstStyle/>
          <a:p>
            <a:r>
              <a:rPr lang="en-US" sz="700" b="1" dirty="0" smtClean="0">
                <a:latin typeface="Times New Roman" pitchFamily="18" charset="0"/>
                <a:cs typeface="Times New Roman" pitchFamily="18" charset="0"/>
              </a:rPr>
              <a:t>STYXL1</a:t>
            </a:r>
            <a:endParaRPr lang="en-US" sz="700" b="1" dirty="0">
              <a:latin typeface="Times New Roman" pitchFamily="18" charset="0"/>
              <a:cs typeface="Times New Roman" pitchFamily="18" charset="0"/>
            </a:endParaRPr>
          </a:p>
        </p:txBody>
      </p:sp>
      <p:sp>
        <p:nvSpPr>
          <p:cNvPr id="115" name="TextBox 114"/>
          <p:cNvSpPr txBox="1"/>
          <p:nvPr/>
        </p:nvSpPr>
        <p:spPr>
          <a:xfrm>
            <a:off x="516127" y="447691"/>
            <a:ext cx="506870" cy="200055"/>
          </a:xfrm>
          <a:prstGeom prst="rect">
            <a:avLst/>
          </a:prstGeom>
          <a:noFill/>
        </p:spPr>
        <p:txBody>
          <a:bodyPr wrap="none" rtlCol="0">
            <a:spAutoFit/>
          </a:bodyPr>
          <a:lstStyle/>
          <a:p>
            <a:r>
              <a:rPr lang="en-US" sz="700" b="1" dirty="0" smtClean="0">
                <a:latin typeface="Times New Roman" pitchFamily="18" charset="0"/>
                <a:cs typeface="Times New Roman" pitchFamily="18" charset="0"/>
              </a:rPr>
              <a:t>PTPN12</a:t>
            </a:r>
            <a:endParaRPr lang="en-US" sz="700" b="1" dirty="0">
              <a:latin typeface="Times New Roman" pitchFamily="18" charset="0"/>
              <a:cs typeface="Times New Roman" pitchFamily="18" charset="0"/>
            </a:endParaRPr>
          </a:p>
        </p:txBody>
      </p:sp>
      <p:sp>
        <p:nvSpPr>
          <p:cNvPr id="116" name="TextBox 115"/>
          <p:cNvSpPr txBox="1"/>
          <p:nvPr/>
        </p:nvSpPr>
        <p:spPr>
          <a:xfrm>
            <a:off x="519087" y="556749"/>
            <a:ext cx="566181" cy="200055"/>
          </a:xfrm>
          <a:prstGeom prst="rect">
            <a:avLst/>
          </a:prstGeom>
          <a:noFill/>
        </p:spPr>
        <p:txBody>
          <a:bodyPr wrap="none" rtlCol="0">
            <a:spAutoFit/>
          </a:bodyPr>
          <a:lstStyle/>
          <a:p>
            <a:r>
              <a:rPr lang="en-US" sz="700" b="1" dirty="0" smtClean="0">
                <a:latin typeface="Times New Roman" pitchFamily="18" charset="0"/>
                <a:cs typeface="Times New Roman" pitchFamily="18" charset="0"/>
              </a:rPr>
              <a:t>PPP1R9A</a:t>
            </a:r>
            <a:endParaRPr lang="en-US" sz="700" b="1" dirty="0">
              <a:latin typeface="Times New Roman" pitchFamily="18" charset="0"/>
              <a:cs typeface="Times New Roman" pitchFamily="18" charset="0"/>
            </a:endParaRPr>
          </a:p>
        </p:txBody>
      </p:sp>
      <p:sp>
        <p:nvSpPr>
          <p:cNvPr id="117" name="TextBox 116"/>
          <p:cNvSpPr txBox="1"/>
          <p:nvPr/>
        </p:nvSpPr>
        <p:spPr>
          <a:xfrm>
            <a:off x="519490" y="666696"/>
            <a:ext cx="546945" cy="200055"/>
          </a:xfrm>
          <a:prstGeom prst="rect">
            <a:avLst/>
          </a:prstGeom>
          <a:noFill/>
        </p:spPr>
        <p:txBody>
          <a:bodyPr wrap="none" rtlCol="0">
            <a:spAutoFit/>
          </a:bodyPr>
          <a:lstStyle/>
          <a:p>
            <a:r>
              <a:rPr lang="en-US" sz="700" b="1" dirty="0" smtClean="0">
                <a:latin typeface="Times New Roman" pitchFamily="18" charset="0"/>
                <a:cs typeface="Times New Roman" pitchFamily="18" charset="0"/>
              </a:rPr>
              <a:t>PPP1R17</a:t>
            </a:r>
            <a:endParaRPr lang="en-US" sz="700" b="1" dirty="0">
              <a:latin typeface="Times New Roman" pitchFamily="18" charset="0"/>
              <a:cs typeface="Times New Roman" pitchFamily="18" charset="0"/>
            </a:endParaRPr>
          </a:p>
        </p:txBody>
      </p:sp>
      <p:sp>
        <p:nvSpPr>
          <p:cNvPr id="118" name="TextBox 117"/>
          <p:cNvSpPr txBox="1"/>
          <p:nvPr/>
        </p:nvSpPr>
        <p:spPr>
          <a:xfrm>
            <a:off x="516800" y="777025"/>
            <a:ext cx="521297" cy="200055"/>
          </a:xfrm>
          <a:prstGeom prst="rect">
            <a:avLst/>
          </a:prstGeom>
          <a:noFill/>
        </p:spPr>
        <p:txBody>
          <a:bodyPr wrap="none" rtlCol="0">
            <a:spAutoFit/>
          </a:bodyPr>
          <a:lstStyle/>
          <a:p>
            <a:r>
              <a:rPr lang="en-US" sz="700" b="1" dirty="0" smtClean="0">
                <a:latin typeface="Times New Roman" pitchFamily="18" charset="0"/>
                <a:cs typeface="Times New Roman" pitchFamily="18" charset="0"/>
              </a:rPr>
              <a:t>PTPRZ1</a:t>
            </a:r>
            <a:endParaRPr lang="en-US" sz="700" b="1" dirty="0">
              <a:latin typeface="Times New Roman" pitchFamily="18" charset="0"/>
              <a:cs typeface="Times New Roman" pitchFamily="18" charset="0"/>
            </a:endParaRPr>
          </a:p>
        </p:txBody>
      </p:sp>
      <p:sp>
        <p:nvSpPr>
          <p:cNvPr id="119" name="TextBox 118"/>
          <p:cNvSpPr txBox="1"/>
          <p:nvPr/>
        </p:nvSpPr>
        <p:spPr>
          <a:xfrm>
            <a:off x="506144" y="894980"/>
            <a:ext cx="562975" cy="200055"/>
          </a:xfrm>
          <a:prstGeom prst="rect">
            <a:avLst/>
          </a:prstGeom>
          <a:noFill/>
        </p:spPr>
        <p:txBody>
          <a:bodyPr wrap="none" rtlCol="0">
            <a:spAutoFit/>
          </a:bodyPr>
          <a:lstStyle/>
          <a:p>
            <a:r>
              <a:rPr lang="en-US" sz="700" b="1" dirty="0" smtClean="0">
                <a:latin typeface="Times New Roman" pitchFamily="18" charset="0"/>
                <a:cs typeface="Times New Roman" pitchFamily="18" charset="0"/>
              </a:rPr>
              <a:t>CHCHD3</a:t>
            </a:r>
            <a:endParaRPr lang="en-US" sz="700" b="1" dirty="0">
              <a:latin typeface="Times New Roman" pitchFamily="18" charset="0"/>
              <a:cs typeface="Times New Roman" pitchFamily="18" charset="0"/>
            </a:endParaRPr>
          </a:p>
        </p:txBody>
      </p:sp>
      <p:sp>
        <p:nvSpPr>
          <p:cNvPr id="149" name="TextBox 148"/>
          <p:cNvSpPr txBox="1"/>
          <p:nvPr/>
        </p:nvSpPr>
        <p:spPr>
          <a:xfrm>
            <a:off x="514076" y="1004231"/>
            <a:ext cx="461986" cy="200055"/>
          </a:xfrm>
          <a:prstGeom prst="rect">
            <a:avLst/>
          </a:prstGeom>
          <a:noFill/>
        </p:spPr>
        <p:txBody>
          <a:bodyPr wrap="none" rtlCol="0">
            <a:spAutoFit/>
          </a:bodyPr>
          <a:lstStyle/>
          <a:p>
            <a:r>
              <a:rPr lang="en-US" sz="700" b="1" dirty="0" smtClean="0">
                <a:latin typeface="Times New Roman" pitchFamily="18" charset="0"/>
                <a:cs typeface="Times New Roman" pitchFamily="18" charset="0"/>
              </a:rPr>
              <a:t>PTPN6</a:t>
            </a:r>
            <a:endParaRPr lang="en-US" sz="700" b="1" dirty="0">
              <a:latin typeface="Times New Roman" pitchFamily="18" charset="0"/>
              <a:cs typeface="Times New Roman" pitchFamily="18" charset="0"/>
            </a:endParaRPr>
          </a:p>
        </p:txBody>
      </p:sp>
      <p:sp>
        <p:nvSpPr>
          <p:cNvPr id="150" name="TextBox 149"/>
          <p:cNvSpPr txBox="1"/>
          <p:nvPr/>
        </p:nvSpPr>
        <p:spPr>
          <a:xfrm>
            <a:off x="515345" y="1120200"/>
            <a:ext cx="492443" cy="200055"/>
          </a:xfrm>
          <a:prstGeom prst="rect">
            <a:avLst/>
          </a:prstGeom>
          <a:noFill/>
        </p:spPr>
        <p:txBody>
          <a:bodyPr wrap="none" rtlCol="0">
            <a:spAutoFit/>
          </a:bodyPr>
          <a:lstStyle/>
          <a:p>
            <a:r>
              <a:rPr lang="en-US" sz="700" b="1" dirty="0" smtClean="0">
                <a:latin typeface="Times New Roman" pitchFamily="18" charset="0"/>
                <a:cs typeface="Times New Roman" pitchFamily="18" charset="0"/>
              </a:rPr>
              <a:t>PPFIA4</a:t>
            </a:r>
            <a:endParaRPr lang="en-US" sz="700" b="1" dirty="0">
              <a:latin typeface="Times New Roman" pitchFamily="18" charset="0"/>
              <a:cs typeface="Times New Roman" pitchFamily="18" charset="0"/>
            </a:endParaRPr>
          </a:p>
        </p:txBody>
      </p:sp>
      <p:sp>
        <p:nvSpPr>
          <p:cNvPr id="151" name="TextBox 150"/>
          <p:cNvSpPr txBox="1"/>
          <p:nvPr/>
        </p:nvSpPr>
        <p:spPr>
          <a:xfrm>
            <a:off x="516828" y="1235402"/>
            <a:ext cx="421910" cy="200055"/>
          </a:xfrm>
          <a:prstGeom prst="rect">
            <a:avLst/>
          </a:prstGeom>
          <a:noFill/>
        </p:spPr>
        <p:txBody>
          <a:bodyPr wrap="none" rtlCol="0">
            <a:spAutoFit/>
          </a:bodyPr>
          <a:lstStyle/>
          <a:p>
            <a:r>
              <a:rPr lang="en-US" sz="700" b="1" dirty="0" smtClean="0">
                <a:latin typeface="Times New Roman" pitchFamily="18" charset="0"/>
                <a:cs typeface="Times New Roman" pitchFamily="18" charset="0"/>
              </a:rPr>
              <a:t>PTEN</a:t>
            </a:r>
            <a:endParaRPr lang="en-US" sz="700" b="1" dirty="0">
              <a:latin typeface="Times New Roman" pitchFamily="18" charset="0"/>
              <a:cs typeface="Times New Roman" pitchFamily="18" charset="0"/>
            </a:endParaRPr>
          </a:p>
        </p:txBody>
      </p:sp>
      <p:sp>
        <p:nvSpPr>
          <p:cNvPr id="152" name="TextBox 151"/>
          <p:cNvSpPr txBox="1"/>
          <p:nvPr/>
        </p:nvSpPr>
        <p:spPr>
          <a:xfrm>
            <a:off x="518103" y="1339260"/>
            <a:ext cx="481222" cy="200055"/>
          </a:xfrm>
          <a:prstGeom prst="rect">
            <a:avLst/>
          </a:prstGeom>
          <a:noFill/>
        </p:spPr>
        <p:txBody>
          <a:bodyPr wrap="none" rtlCol="0">
            <a:spAutoFit/>
          </a:bodyPr>
          <a:lstStyle/>
          <a:p>
            <a:r>
              <a:rPr lang="en-US" sz="700" b="1" dirty="0" smtClean="0">
                <a:latin typeface="Times New Roman" pitchFamily="18" charset="0"/>
                <a:cs typeface="Times New Roman" pitchFamily="18" charset="0"/>
              </a:rPr>
              <a:t>PTPRD</a:t>
            </a:r>
            <a:endParaRPr lang="en-US" sz="700" b="1" dirty="0">
              <a:latin typeface="Times New Roman" pitchFamily="18" charset="0"/>
              <a:cs typeface="Times New Roman" pitchFamily="18" charset="0"/>
            </a:endParaRPr>
          </a:p>
        </p:txBody>
      </p:sp>
      <p:sp>
        <p:nvSpPr>
          <p:cNvPr id="153" name="TextBox 152"/>
          <p:cNvSpPr txBox="1"/>
          <p:nvPr/>
        </p:nvSpPr>
        <p:spPr>
          <a:xfrm>
            <a:off x="513023" y="1458617"/>
            <a:ext cx="494046" cy="200055"/>
          </a:xfrm>
          <a:prstGeom prst="rect">
            <a:avLst/>
          </a:prstGeom>
          <a:noFill/>
        </p:spPr>
        <p:txBody>
          <a:bodyPr wrap="none" rtlCol="0">
            <a:spAutoFit/>
          </a:bodyPr>
          <a:lstStyle/>
          <a:p>
            <a:r>
              <a:rPr lang="en-US" sz="700" b="1" dirty="0" smtClean="0">
                <a:latin typeface="Times New Roman" pitchFamily="18" charset="0"/>
                <a:cs typeface="Times New Roman" pitchFamily="18" charset="0"/>
              </a:rPr>
              <a:t>PPM1H</a:t>
            </a:r>
            <a:endParaRPr lang="en-US" sz="700" b="1" dirty="0">
              <a:latin typeface="Times New Roman" pitchFamily="18" charset="0"/>
              <a:cs typeface="Times New Roman" pitchFamily="18" charset="0"/>
            </a:endParaRPr>
          </a:p>
        </p:txBody>
      </p:sp>
      <p:sp>
        <p:nvSpPr>
          <p:cNvPr id="154" name="TextBox 153"/>
          <p:cNvSpPr txBox="1"/>
          <p:nvPr/>
        </p:nvSpPr>
        <p:spPr>
          <a:xfrm>
            <a:off x="518335" y="1563381"/>
            <a:ext cx="481222" cy="200055"/>
          </a:xfrm>
          <a:prstGeom prst="rect">
            <a:avLst/>
          </a:prstGeom>
          <a:noFill/>
        </p:spPr>
        <p:txBody>
          <a:bodyPr wrap="none" rtlCol="0">
            <a:spAutoFit/>
          </a:bodyPr>
          <a:lstStyle/>
          <a:p>
            <a:r>
              <a:rPr lang="en-US" sz="700" b="1" dirty="0" smtClean="0">
                <a:latin typeface="Times New Roman" pitchFamily="18" charset="0"/>
                <a:cs typeface="Times New Roman" pitchFamily="18" charset="0"/>
              </a:rPr>
              <a:t>PTPRR</a:t>
            </a:r>
            <a:endParaRPr lang="en-US" sz="700" b="1" dirty="0">
              <a:latin typeface="Times New Roman" pitchFamily="18" charset="0"/>
              <a:cs typeface="Times New Roman" pitchFamily="18" charset="0"/>
            </a:endParaRPr>
          </a:p>
        </p:txBody>
      </p:sp>
      <p:sp>
        <p:nvSpPr>
          <p:cNvPr id="155" name="TextBox 154"/>
          <p:cNvSpPr txBox="1"/>
          <p:nvPr/>
        </p:nvSpPr>
        <p:spPr>
          <a:xfrm>
            <a:off x="518745" y="1679766"/>
            <a:ext cx="526106" cy="200055"/>
          </a:xfrm>
          <a:prstGeom prst="rect">
            <a:avLst/>
          </a:prstGeom>
          <a:noFill/>
        </p:spPr>
        <p:txBody>
          <a:bodyPr wrap="none" rtlCol="0">
            <a:spAutoFit/>
          </a:bodyPr>
          <a:lstStyle/>
          <a:p>
            <a:r>
              <a:rPr lang="en-US" sz="700" b="1" dirty="0" smtClean="0">
                <a:latin typeface="Times New Roman" pitchFamily="18" charset="0"/>
                <a:cs typeface="Times New Roman" pitchFamily="18" charset="0"/>
              </a:rPr>
              <a:t>PTPRN2</a:t>
            </a:r>
            <a:endParaRPr lang="en-US" sz="700" b="1" dirty="0">
              <a:latin typeface="Times New Roman" pitchFamily="18" charset="0"/>
              <a:cs typeface="Times New Roman" pitchFamily="18" charset="0"/>
            </a:endParaRPr>
          </a:p>
        </p:txBody>
      </p:sp>
      <p:sp>
        <p:nvSpPr>
          <p:cNvPr id="156" name="TextBox 155"/>
          <p:cNvSpPr txBox="1"/>
          <p:nvPr/>
        </p:nvSpPr>
        <p:spPr>
          <a:xfrm>
            <a:off x="516100" y="1793356"/>
            <a:ext cx="476412" cy="200055"/>
          </a:xfrm>
          <a:prstGeom prst="rect">
            <a:avLst/>
          </a:prstGeom>
          <a:noFill/>
        </p:spPr>
        <p:txBody>
          <a:bodyPr wrap="none" rtlCol="0">
            <a:spAutoFit/>
          </a:bodyPr>
          <a:lstStyle/>
          <a:p>
            <a:r>
              <a:rPr lang="en-US" sz="700" b="1" dirty="0" smtClean="0">
                <a:latin typeface="Times New Roman" pitchFamily="18" charset="0"/>
                <a:cs typeface="Times New Roman" pitchFamily="18" charset="0"/>
              </a:rPr>
              <a:t>PTPRB</a:t>
            </a:r>
            <a:endParaRPr lang="en-US" sz="700" b="1" dirty="0">
              <a:latin typeface="Times New Roman" pitchFamily="18" charset="0"/>
              <a:cs typeface="Times New Roman" pitchFamily="18" charset="0"/>
            </a:endParaRPr>
          </a:p>
        </p:txBody>
      </p:sp>
      <p:sp>
        <p:nvSpPr>
          <p:cNvPr id="157" name="TextBox 156"/>
          <p:cNvSpPr txBox="1"/>
          <p:nvPr/>
        </p:nvSpPr>
        <p:spPr>
          <a:xfrm>
            <a:off x="516937" y="1906624"/>
            <a:ext cx="452368" cy="200055"/>
          </a:xfrm>
          <a:prstGeom prst="rect">
            <a:avLst/>
          </a:prstGeom>
          <a:noFill/>
        </p:spPr>
        <p:txBody>
          <a:bodyPr wrap="none" rtlCol="0">
            <a:spAutoFit/>
          </a:bodyPr>
          <a:lstStyle/>
          <a:p>
            <a:r>
              <a:rPr lang="en-US" sz="700" b="1" dirty="0" smtClean="0">
                <a:latin typeface="Times New Roman" pitchFamily="18" charset="0"/>
                <a:cs typeface="Times New Roman" pitchFamily="18" charset="0"/>
              </a:rPr>
              <a:t>PLPP6</a:t>
            </a:r>
            <a:endParaRPr lang="en-US" sz="700" b="1" dirty="0">
              <a:latin typeface="Times New Roman" pitchFamily="18" charset="0"/>
              <a:cs typeface="Times New Roman" pitchFamily="18" charset="0"/>
            </a:endParaRPr>
          </a:p>
        </p:txBody>
      </p:sp>
      <p:sp>
        <p:nvSpPr>
          <p:cNvPr id="158" name="TextBox 157"/>
          <p:cNvSpPr txBox="1"/>
          <p:nvPr/>
        </p:nvSpPr>
        <p:spPr>
          <a:xfrm>
            <a:off x="516161" y="2021072"/>
            <a:ext cx="566181" cy="200055"/>
          </a:xfrm>
          <a:prstGeom prst="rect">
            <a:avLst/>
          </a:prstGeom>
          <a:noFill/>
        </p:spPr>
        <p:txBody>
          <a:bodyPr wrap="none" rtlCol="0">
            <a:spAutoFit/>
          </a:bodyPr>
          <a:lstStyle/>
          <a:p>
            <a:r>
              <a:rPr lang="en-US" sz="700" b="1" dirty="0" smtClean="0">
                <a:latin typeface="Times New Roman" pitchFamily="18" charset="0"/>
                <a:cs typeface="Times New Roman" pitchFamily="18" charset="0"/>
              </a:rPr>
              <a:t>PPP1R1A</a:t>
            </a:r>
            <a:endParaRPr lang="en-US" sz="700" b="1" dirty="0">
              <a:latin typeface="Times New Roman" pitchFamily="18" charset="0"/>
              <a:cs typeface="Times New Roman" pitchFamily="18" charset="0"/>
            </a:endParaRPr>
          </a:p>
        </p:txBody>
      </p:sp>
      <p:sp>
        <p:nvSpPr>
          <p:cNvPr id="159" name="TextBox 158"/>
          <p:cNvSpPr txBox="1"/>
          <p:nvPr/>
        </p:nvSpPr>
        <p:spPr>
          <a:xfrm>
            <a:off x="520087" y="2134644"/>
            <a:ext cx="452368" cy="200055"/>
          </a:xfrm>
          <a:prstGeom prst="rect">
            <a:avLst/>
          </a:prstGeom>
          <a:noFill/>
        </p:spPr>
        <p:txBody>
          <a:bodyPr wrap="none" rtlCol="0">
            <a:spAutoFit/>
          </a:bodyPr>
          <a:lstStyle/>
          <a:p>
            <a:r>
              <a:rPr lang="en-US" sz="700" b="1" dirty="0" smtClean="0">
                <a:latin typeface="Times New Roman" pitchFamily="18" charset="0"/>
                <a:cs typeface="Times New Roman" pitchFamily="18" charset="0"/>
              </a:rPr>
              <a:t>PLPP2</a:t>
            </a:r>
            <a:endParaRPr lang="en-US" sz="700" b="1" dirty="0">
              <a:latin typeface="Times New Roman" pitchFamily="18" charset="0"/>
              <a:cs typeface="Times New Roman" pitchFamily="18" charset="0"/>
            </a:endParaRPr>
          </a:p>
        </p:txBody>
      </p:sp>
      <p:sp>
        <p:nvSpPr>
          <p:cNvPr id="160" name="TextBox 159"/>
          <p:cNvSpPr txBox="1"/>
          <p:nvPr/>
        </p:nvSpPr>
        <p:spPr>
          <a:xfrm>
            <a:off x="518745" y="2241944"/>
            <a:ext cx="393056" cy="200055"/>
          </a:xfrm>
          <a:prstGeom prst="rect">
            <a:avLst/>
          </a:prstGeom>
          <a:noFill/>
        </p:spPr>
        <p:txBody>
          <a:bodyPr wrap="none" rtlCol="0">
            <a:spAutoFit/>
          </a:bodyPr>
          <a:lstStyle/>
          <a:p>
            <a:r>
              <a:rPr lang="en-US" sz="700" b="1" dirty="0" smtClean="0">
                <a:latin typeface="Times New Roman" pitchFamily="18" charset="0"/>
                <a:cs typeface="Times New Roman" pitchFamily="18" charset="0"/>
              </a:rPr>
              <a:t>SBF1</a:t>
            </a:r>
            <a:endParaRPr lang="en-US" sz="700" b="1" dirty="0">
              <a:latin typeface="Times New Roman" pitchFamily="18" charset="0"/>
              <a:cs typeface="Times New Roman" pitchFamily="18" charset="0"/>
            </a:endParaRPr>
          </a:p>
        </p:txBody>
      </p:sp>
      <p:sp>
        <p:nvSpPr>
          <p:cNvPr id="161" name="TextBox 160"/>
          <p:cNvSpPr txBox="1"/>
          <p:nvPr/>
        </p:nvSpPr>
        <p:spPr>
          <a:xfrm>
            <a:off x="525434" y="2354158"/>
            <a:ext cx="526106" cy="200055"/>
          </a:xfrm>
          <a:prstGeom prst="rect">
            <a:avLst/>
          </a:prstGeom>
          <a:noFill/>
        </p:spPr>
        <p:txBody>
          <a:bodyPr wrap="none" rtlCol="0">
            <a:spAutoFit/>
          </a:bodyPr>
          <a:lstStyle/>
          <a:p>
            <a:r>
              <a:rPr lang="en-US" sz="700" b="1" dirty="0" smtClean="0">
                <a:latin typeface="Times New Roman" pitchFamily="18" charset="0"/>
                <a:cs typeface="Times New Roman" pitchFamily="18" charset="0"/>
              </a:rPr>
              <a:t>PXYLP1</a:t>
            </a:r>
            <a:endParaRPr lang="en-US" sz="700" b="1" dirty="0">
              <a:latin typeface="Times New Roman" pitchFamily="18" charset="0"/>
              <a:cs typeface="Times New Roman" pitchFamily="18" charset="0"/>
            </a:endParaRPr>
          </a:p>
        </p:txBody>
      </p:sp>
      <p:sp>
        <p:nvSpPr>
          <p:cNvPr id="162" name="TextBox 161"/>
          <p:cNvSpPr txBox="1"/>
          <p:nvPr/>
        </p:nvSpPr>
        <p:spPr>
          <a:xfrm>
            <a:off x="520087" y="2474199"/>
            <a:ext cx="487634" cy="200055"/>
          </a:xfrm>
          <a:prstGeom prst="rect">
            <a:avLst/>
          </a:prstGeom>
          <a:noFill/>
        </p:spPr>
        <p:txBody>
          <a:bodyPr wrap="none" rtlCol="0">
            <a:spAutoFit/>
          </a:bodyPr>
          <a:lstStyle/>
          <a:p>
            <a:r>
              <a:rPr lang="en-US" sz="700" b="1" dirty="0" smtClean="0">
                <a:latin typeface="Times New Roman" pitchFamily="18" charset="0"/>
                <a:cs typeface="Times New Roman" pitchFamily="18" charset="0"/>
              </a:rPr>
              <a:t>PTPRO</a:t>
            </a:r>
            <a:endParaRPr lang="en-US" sz="700" b="1" dirty="0">
              <a:latin typeface="Times New Roman" pitchFamily="18" charset="0"/>
              <a:cs typeface="Times New Roman" pitchFamily="18" charset="0"/>
            </a:endParaRPr>
          </a:p>
        </p:txBody>
      </p:sp>
      <p:sp>
        <p:nvSpPr>
          <p:cNvPr id="163" name="TextBox 162"/>
          <p:cNvSpPr txBox="1"/>
          <p:nvPr/>
        </p:nvSpPr>
        <p:spPr>
          <a:xfrm>
            <a:off x="525434" y="2582673"/>
            <a:ext cx="502061" cy="200055"/>
          </a:xfrm>
          <a:prstGeom prst="rect">
            <a:avLst/>
          </a:prstGeom>
          <a:noFill/>
        </p:spPr>
        <p:txBody>
          <a:bodyPr wrap="none" rtlCol="0">
            <a:spAutoFit/>
          </a:bodyPr>
          <a:lstStyle/>
          <a:p>
            <a:r>
              <a:rPr lang="en-US" sz="700" b="1" dirty="0" smtClean="0">
                <a:latin typeface="Times New Roman" pitchFamily="18" charset="0"/>
                <a:cs typeface="Times New Roman" pitchFamily="18" charset="0"/>
              </a:rPr>
              <a:t>INPP5A</a:t>
            </a:r>
            <a:endParaRPr lang="en-US" sz="700" b="1" dirty="0">
              <a:latin typeface="Times New Roman" pitchFamily="18" charset="0"/>
              <a:cs typeface="Times New Roman" pitchFamily="18" charset="0"/>
            </a:endParaRPr>
          </a:p>
        </p:txBody>
      </p:sp>
      <p:sp>
        <p:nvSpPr>
          <p:cNvPr id="164" name="TextBox 163"/>
          <p:cNvSpPr txBox="1"/>
          <p:nvPr/>
        </p:nvSpPr>
        <p:spPr>
          <a:xfrm>
            <a:off x="982024" y="222917"/>
            <a:ext cx="341760" cy="200055"/>
          </a:xfrm>
          <a:prstGeom prst="rect">
            <a:avLst/>
          </a:prstGeom>
          <a:noFill/>
        </p:spPr>
        <p:txBody>
          <a:bodyPr wrap="none" rtlCol="0">
            <a:spAutoFit/>
          </a:bodyPr>
          <a:lstStyle/>
          <a:p>
            <a:r>
              <a:rPr lang="en-US" sz="700" b="1" dirty="0" smtClean="0">
                <a:latin typeface="Times New Roman" pitchFamily="18" charset="0"/>
                <a:cs typeface="Times New Roman" pitchFamily="18" charset="0"/>
              </a:rPr>
              <a:t>11.0</a:t>
            </a:r>
            <a:endParaRPr lang="en-US" sz="700" b="1" dirty="0">
              <a:latin typeface="Times New Roman" pitchFamily="18" charset="0"/>
              <a:cs typeface="Times New Roman" pitchFamily="18" charset="0"/>
            </a:endParaRPr>
          </a:p>
        </p:txBody>
      </p:sp>
      <p:sp>
        <p:nvSpPr>
          <p:cNvPr id="165" name="TextBox 164"/>
          <p:cNvSpPr txBox="1"/>
          <p:nvPr/>
        </p:nvSpPr>
        <p:spPr>
          <a:xfrm>
            <a:off x="1033665" y="329798"/>
            <a:ext cx="296876" cy="200055"/>
          </a:xfrm>
          <a:prstGeom prst="rect">
            <a:avLst/>
          </a:prstGeom>
          <a:noFill/>
        </p:spPr>
        <p:txBody>
          <a:bodyPr wrap="none" rtlCol="0">
            <a:spAutoFit/>
          </a:bodyPr>
          <a:lstStyle/>
          <a:p>
            <a:r>
              <a:rPr lang="en-US" sz="700" b="1" dirty="0" smtClean="0">
                <a:latin typeface="Times New Roman" pitchFamily="18" charset="0"/>
                <a:cs typeface="Times New Roman" pitchFamily="18" charset="0"/>
              </a:rPr>
              <a:t>2.2</a:t>
            </a:r>
            <a:endParaRPr lang="en-US" sz="700" b="1" dirty="0">
              <a:latin typeface="Times New Roman" pitchFamily="18" charset="0"/>
              <a:cs typeface="Times New Roman" pitchFamily="18" charset="0"/>
            </a:endParaRPr>
          </a:p>
        </p:txBody>
      </p:sp>
      <p:sp>
        <p:nvSpPr>
          <p:cNvPr id="166" name="TextBox 165"/>
          <p:cNvSpPr txBox="1"/>
          <p:nvPr/>
        </p:nvSpPr>
        <p:spPr>
          <a:xfrm>
            <a:off x="1036408" y="445209"/>
            <a:ext cx="296876" cy="200055"/>
          </a:xfrm>
          <a:prstGeom prst="rect">
            <a:avLst/>
          </a:prstGeom>
          <a:noFill/>
        </p:spPr>
        <p:txBody>
          <a:bodyPr wrap="none" rtlCol="0">
            <a:spAutoFit/>
          </a:bodyPr>
          <a:lstStyle/>
          <a:p>
            <a:r>
              <a:rPr lang="en-US" sz="700" b="1" dirty="0" smtClean="0">
                <a:latin typeface="Times New Roman" pitchFamily="18" charset="0"/>
                <a:cs typeface="Times New Roman" pitchFamily="18" charset="0"/>
              </a:rPr>
              <a:t>1.9</a:t>
            </a:r>
            <a:endParaRPr lang="en-US" sz="700" b="1" dirty="0">
              <a:latin typeface="Times New Roman" pitchFamily="18" charset="0"/>
              <a:cs typeface="Times New Roman" pitchFamily="18" charset="0"/>
            </a:endParaRPr>
          </a:p>
        </p:txBody>
      </p:sp>
      <p:sp>
        <p:nvSpPr>
          <p:cNvPr id="167" name="TextBox 166"/>
          <p:cNvSpPr txBox="1"/>
          <p:nvPr/>
        </p:nvSpPr>
        <p:spPr>
          <a:xfrm>
            <a:off x="1036408" y="553008"/>
            <a:ext cx="296876" cy="200055"/>
          </a:xfrm>
          <a:prstGeom prst="rect">
            <a:avLst/>
          </a:prstGeom>
          <a:noFill/>
        </p:spPr>
        <p:txBody>
          <a:bodyPr wrap="none" rtlCol="0">
            <a:spAutoFit/>
          </a:bodyPr>
          <a:lstStyle/>
          <a:p>
            <a:r>
              <a:rPr lang="en-US" sz="700" b="1" dirty="0" smtClean="0">
                <a:latin typeface="Times New Roman" pitchFamily="18" charset="0"/>
                <a:cs typeface="Times New Roman" pitchFamily="18" charset="0"/>
              </a:rPr>
              <a:t>1.9</a:t>
            </a:r>
            <a:endParaRPr lang="en-US" sz="700" b="1" dirty="0">
              <a:latin typeface="Times New Roman" pitchFamily="18" charset="0"/>
              <a:cs typeface="Times New Roman" pitchFamily="18" charset="0"/>
            </a:endParaRPr>
          </a:p>
        </p:txBody>
      </p:sp>
      <p:sp>
        <p:nvSpPr>
          <p:cNvPr id="168" name="TextBox 167"/>
          <p:cNvSpPr txBox="1"/>
          <p:nvPr/>
        </p:nvSpPr>
        <p:spPr>
          <a:xfrm>
            <a:off x="1031061" y="665353"/>
            <a:ext cx="296876" cy="200055"/>
          </a:xfrm>
          <a:prstGeom prst="rect">
            <a:avLst/>
          </a:prstGeom>
          <a:noFill/>
        </p:spPr>
        <p:txBody>
          <a:bodyPr wrap="none" rtlCol="0">
            <a:spAutoFit/>
          </a:bodyPr>
          <a:lstStyle/>
          <a:p>
            <a:r>
              <a:rPr lang="en-US" sz="700" b="1" dirty="0" smtClean="0">
                <a:latin typeface="Times New Roman" pitchFamily="18" charset="0"/>
                <a:cs typeface="Times New Roman" pitchFamily="18" charset="0"/>
              </a:rPr>
              <a:t>1.7</a:t>
            </a:r>
            <a:endParaRPr lang="en-US" sz="700" b="1" dirty="0">
              <a:latin typeface="Times New Roman" pitchFamily="18" charset="0"/>
              <a:cs typeface="Times New Roman" pitchFamily="18" charset="0"/>
            </a:endParaRPr>
          </a:p>
        </p:txBody>
      </p:sp>
      <p:sp>
        <p:nvSpPr>
          <p:cNvPr id="169" name="TextBox 168"/>
          <p:cNvSpPr txBox="1"/>
          <p:nvPr/>
        </p:nvSpPr>
        <p:spPr>
          <a:xfrm>
            <a:off x="1030415" y="776945"/>
            <a:ext cx="296876" cy="200055"/>
          </a:xfrm>
          <a:prstGeom prst="rect">
            <a:avLst/>
          </a:prstGeom>
          <a:noFill/>
        </p:spPr>
        <p:txBody>
          <a:bodyPr wrap="none" rtlCol="0">
            <a:spAutoFit/>
          </a:bodyPr>
          <a:lstStyle/>
          <a:p>
            <a:r>
              <a:rPr lang="en-US" sz="700" b="1" dirty="0" smtClean="0">
                <a:latin typeface="Times New Roman" pitchFamily="18" charset="0"/>
                <a:cs typeface="Times New Roman" pitchFamily="18" charset="0"/>
              </a:rPr>
              <a:t>1.6</a:t>
            </a:r>
            <a:endParaRPr lang="en-US" sz="700" b="1" dirty="0">
              <a:latin typeface="Times New Roman" pitchFamily="18" charset="0"/>
              <a:cs typeface="Times New Roman" pitchFamily="18" charset="0"/>
            </a:endParaRPr>
          </a:p>
        </p:txBody>
      </p:sp>
      <p:sp>
        <p:nvSpPr>
          <p:cNvPr id="170" name="TextBox 169"/>
          <p:cNvSpPr txBox="1"/>
          <p:nvPr/>
        </p:nvSpPr>
        <p:spPr>
          <a:xfrm>
            <a:off x="1029200" y="895051"/>
            <a:ext cx="296876" cy="200055"/>
          </a:xfrm>
          <a:prstGeom prst="rect">
            <a:avLst/>
          </a:prstGeom>
          <a:noFill/>
        </p:spPr>
        <p:txBody>
          <a:bodyPr wrap="none" rtlCol="0">
            <a:spAutoFit/>
          </a:bodyPr>
          <a:lstStyle/>
          <a:p>
            <a:r>
              <a:rPr lang="en-US" sz="700" b="1" dirty="0" smtClean="0">
                <a:latin typeface="Times New Roman" pitchFamily="18" charset="0"/>
                <a:cs typeface="Times New Roman" pitchFamily="18" charset="0"/>
              </a:rPr>
              <a:t>1.4</a:t>
            </a:r>
            <a:endParaRPr lang="en-US" sz="700" b="1" dirty="0">
              <a:latin typeface="Times New Roman" pitchFamily="18" charset="0"/>
              <a:cs typeface="Times New Roman" pitchFamily="18" charset="0"/>
            </a:endParaRPr>
          </a:p>
        </p:txBody>
      </p:sp>
      <p:sp>
        <p:nvSpPr>
          <p:cNvPr id="171" name="TextBox 170"/>
          <p:cNvSpPr txBox="1"/>
          <p:nvPr/>
        </p:nvSpPr>
        <p:spPr>
          <a:xfrm>
            <a:off x="1029200" y="1002511"/>
            <a:ext cx="296876" cy="200055"/>
          </a:xfrm>
          <a:prstGeom prst="rect">
            <a:avLst/>
          </a:prstGeom>
          <a:noFill/>
        </p:spPr>
        <p:txBody>
          <a:bodyPr wrap="none" rtlCol="0">
            <a:spAutoFit/>
          </a:bodyPr>
          <a:lstStyle/>
          <a:p>
            <a:r>
              <a:rPr lang="en-US" sz="700" b="1" dirty="0" smtClean="0">
                <a:latin typeface="Times New Roman" pitchFamily="18" charset="0"/>
                <a:cs typeface="Times New Roman" pitchFamily="18" charset="0"/>
              </a:rPr>
              <a:t>1.4</a:t>
            </a:r>
            <a:endParaRPr lang="en-US" sz="700" b="1" dirty="0">
              <a:latin typeface="Times New Roman" pitchFamily="18" charset="0"/>
              <a:cs typeface="Times New Roman" pitchFamily="18" charset="0"/>
            </a:endParaRPr>
          </a:p>
        </p:txBody>
      </p:sp>
      <p:sp>
        <p:nvSpPr>
          <p:cNvPr id="172" name="TextBox 171"/>
          <p:cNvSpPr txBox="1"/>
          <p:nvPr/>
        </p:nvSpPr>
        <p:spPr>
          <a:xfrm>
            <a:off x="1034547" y="1121004"/>
            <a:ext cx="296876" cy="200055"/>
          </a:xfrm>
          <a:prstGeom prst="rect">
            <a:avLst/>
          </a:prstGeom>
          <a:noFill/>
        </p:spPr>
        <p:txBody>
          <a:bodyPr wrap="none" rtlCol="0">
            <a:spAutoFit/>
          </a:bodyPr>
          <a:lstStyle/>
          <a:p>
            <a:r>
              <a:rPr lang="en-US" sz="700" b="1" dirty="0" smtClean="0">
                <a:latin typeface="Times New Roman" pitchFamily="18" charset="0"/>
                <a:cs typeface="Times New Roman" pitchFamily="18" charset="0"/>
              </a:rPr>
              <a:t>1.2</a:t>
            </a:r>
            <a:endParaRPr lang="en-US" sz="700" b="1" dirty="0">
              <a:latin typeface="Times New Roman" pitchFamily="18" charset="0"/>
              <a:cs typeface="Times New Roman" pitchFamily="18" charset="0"/>
            </a:endParaRPr>
          </a:p>
        </p:txBody>
      </p:sp>
      <p:sp>
        <p:nvSpPr>
          <p:cNvPr id="173" name="TextBox 172"/>
          <p:cNvSpPr txBox="1"/>
          <p:nvPr/>
        </p:nvSpPr>
        <p:spPr>
          <a:xfrm>
            <a:off x="1033983" y="1236436"/>
            <a:ext cx="296876" cy="200055"/>
          </a:xfrm>
          <a:prstGeom prst="rect">
            <a:avLst/>
          </a:prstGeom>
          <a:noFill/>
        </p:spPr>
        <p:txBody>
          <a:bodyPr wrap="none" rtlCol="0">
            <a:spAutoFit/>
          </a:bodyPr>
          <a:lstStyle/>
          <a:p>
            <a:r>
              <a:rPr lang="en-US" sz="700" b="1" dirty="0" smtClean="0">
                <a:latin typeface="Times New Roman" pitchFamily="18" charset="0"/>
                <a:cs typeface="Times New Roman" pitchFamily="18" charset="0"/>
              </a:rPr>
              <a:t>7.0</a:t>
            </a:r>
            <a:endParaRPr lang="en-US" sz="700" b="1" dirty="0">
              <a:latin typeface="Times New Roman" pitchFamily="18" charset="0"/>
              <a:cs typeface="Times New Roman" pitchFamily="18" charset="0"/>
            </a:endParaRPr>
          </a:p>
        </p:txBody>
      </p:sp>
      <p:sp>
        <p:nvSpPr>
          <p:cNvPr id="174" name="TextBox 173"/>
          <p:cNvSpPr txBox="1"/>
          <p:nvPr/>
        </p:nvSpPr>
        <p:spPr>
          <a:xfrm>
            <a:off x="1033983" y="1338520"/>
            <a:ext cx="296876" cy="200055"/>
          </a:xfrm>
          <a:prstGeom prst="rect">
            <a:avLst/>
          </a:prstGeom>
          <a:noFill/>
        </p:spPr>
        <p:txBody>
          <a:bodyPr wrap="none" rtlCol="0">
            <a:spAutoFit/>
          </a:bodyPr>
          <a:lstStyle/>
          <a:p>
            <a:r>
              <a:rPr lang="en-US" sz="700" b="1" dirty="0" smtClean="0">
                <a:latin typeface="Times New Roman" pitchFamily="18" charset="0"/>
                <a:cs typeface="Times New Roman" pitchFamily="18" charset="0"/>
              </a:rPr>
              <a:t>2.4</a:t>
            </a:r>
            <a:endParaRPr lang="en-US" sz="700" b="1" dirty="0">
              <a:latin typeface="Times New Roman" pitchFamily="18" charset="0"/>
              <a:cs typeface="Times New Roman" pitchFamily="18" charset="0"/>
            </a:endParaRPr>
          </a:p>
        </p:txBody>
      </p:sp>
      <p:sp>
        <p:nvSpPr>
          <p:cNvPr id="175" name="TextBox 174"/>
          <p:cNvSpPr txBox="1"/>
          <p:nvPr/>
        </p:nvSpPr>
        <p:spPr>
          <a:xfrm>
            <a:off x="1033983" y="1455573"/>
            <a:ext cx="296876" cy="200055"/>
          </a:xfrm>
          <a:prstGeom prst="rect">
            <a:avLst/>
          </a:prstGeom>
          <a:noFill/>
        </p:spPr>
        <p:txBody>
          <a:bodyPr wrap="none" rtlCol="0">
            <a:spAutoFit/>
          </a:bodyPr>
          <a:lstStyle/>
          <a:p>
            <a:r>
              <a:rPr lang="en-US" sz="700" b="1" dirty="0" smtClean="0">
                <a:latin typeface="Times New Roman" pitchFamily="18" charset="0"/>
                <a:cs typeface="Times New Roman" pitchFamily="18" charset="0"/>
              </a:rPr>
              <a:t>1.9</a:t>
            </a:r>
            <a:endParaRPr lang="en-US" sz="700" b="1" dirty="0">
              <a:latin typeface="Times New Roman" pitchFamily="18" charset="0"/>
              <a:cs typeface="Times New Roman" pitchFamily="18" charset="0"/>
            </a:endParaRPr>
          </a:p>
        </p:txBody>
      </p:sp>
      <p:sp>
        <p:nvSpPr>
          <p:cNvPr id="176" name="TextBox 175"/>
          <p:cNvSpPr txBox="1"/>
          <p:nvPr/>
        </p:nvSpPr>
        <p:spPr>
          <a:xfrm>
            <a:off x="1033983" y="1563033"/>
            <a:ext cx="296876" cy="200055"/>
          </a:xfrm>
          <a:prstGeom prst="rect">
            <a:avLst/>
          </a:prstGeom>
          <a:noFill/>
        </p:spPr>
        <p:txBody>
          <a:bodyPr wrap="none" rtlCol="0">
            <a:spAutoFit/>
          </a:bodyPr>
          <a:lstStyle/>
          <a:p>
            <a:r>
              <a:rPr lang="en-US" sz="700" b="1" dirty="0" smtClean="0">
                <a:latin typeface="Times New Roman" pitchFamily="18" charset="0"/>
                <a:cs typeface="Times New Roman" pitchFamily="18" charset="0"/>
              </a:rPr>
              <a:t>1.9</a:t>
            </a:r>
            <a:endParaRPr lang="en-US" sz="700" b="1" dirty="0">
              <a:latin typeface="Times New Roman" pitchFamily="18" charset="0"/>
              <a:cs typeface="Times New Roman" pitchFamily="18" charset="0"/>
            </a:endParaRPr>
          </a:p>
        </p:txBody>
      </p:sp>
      <p:sp>
        <p:nvSpPr>
          <p:cNvPr id="177" name="TextBox 176"/>
          <p:cNvSpPr txBox="1"/>
          <p:nvPr/>
        </p:nvSpPr>
        <p:spPr>
          <a:xfrm>
            <a:off x="1033983" y="1681526"/>
            <a:ext cx="296876" cy="200055"/>
          </a:xfrm>
          <a:prstGeom prst="rect">
            <a:avLst/>
          </a:prstGeom>
          <a:noFill/>
        </p:spPr>
        <p:txBody>
          <a:bodyPr wrap="none" rtlCol="0">
            <a:spAutoFit/>
          </a:bodyPr>
          <a:lstStyle/>
          <a:p>
            <a:r>
              <a:rPr lang="en-US" sz="700" b="1" dirty="0" smtClean="0">
                <a:latin typeface="Times New Roman" pitchFamily="18" charset="0"/>
                <a:cs typeface="Times New Roman" pitchFamily="18" charset="0"/>
              </a:rPr>
              <a:t>1.9</a:t>
            </a:r>
            <a:endParaRPr lang="en-US" sz="700" b="1" dirty="0">
              <a:latin typeface="Times New Roman" pitchFamily="18" charset="0"/>
              <a:cs typeface="Times New Roman" pitchFamily="18" charset="0"/>
            </a:endParaRPr>
          </a:p>
        </p:txBody>
      </p:sp>
      <p:sp>
        <p:nvSpPr>
          <p:cNvPr id="178" name="TextBox 177"/>
          <p:cNvSpPr txBox="1"/>
          <p:nvPr/>
        </p:nvSpPr>
        <p:spPr>
          <a:xfrm>
            <a:off x="1028636" y="1793871"/>
            <a:ext cx="296876" cy="200055"/>
          </a:xfrm>
          <a:prstGeom prst="rect">
            <a:avLst/>
          </a:prstGeom>
          <a:noFill/>
        </p:spPr>
        <p:txBody>
          <a:bodyPr wrap="none" rtlCol="0">
            <a:spAutoFit/>
          </a:bodyPr>
          <a:lstStyle/>
          <a:p>
            <a:r>
              <a:rPr lang="en-US" sz="700" b="1" dirty="0" smtClean="0">
                <a:latin typeface="Times New Roman" pitchFamily="18" charset="0"/>
                <a:cs typeface="Times New Roman" pitchFamily="18" charset="0"/>
              </a:rPr>
              <a:t>1.9</a:t>
            </a:r>
            <a:endParaRPr lang="en-US" sz="700" b="1" dirty="0">
              <a:latin typeface="Times New Roman" pitchFamily="18" charset="0"/>
              <a:cs typeface="Times New Roman" pitchFamily="18" charset="0"/>
            </a:endParaRPr>
          </a:p>
        </p:txBody>
      </p:sp>
      <p:sp>
        <p:nvSpPr>
          <p:cNvPr id="179" name="TextBox 178"/>
          <p:cNvSpPr txBox="1"/>
          <p:nvPr/>
        </p:nvSpPr>
        <p:spPr>
          <a:xfrm>
            <a:off x="1028636" y="1905463"/>
            <a:ext cx="296876" cy="200055"/>
          </a:xfrm>
          <a:prstGeom prst="rect">
            <a:avLst/>
          </a:prstGeom>
          <a:noFill/>
        </p:spPr>
        <p:txBody>
          <a:bodyPr wrap="none" rtlCol="0">
            <a:spAutoFit/>
          </a:bodyPr>
          <a:lstStyle/>
          <a:p>
            <a:r>
              <a:rPr lang="en-US" sz="700" b="1" dirty="0" smtClean="0">
                <a:latin typeface="Times New Roman" pitchFamily="18" charset="0"/>
                <a:cs typeface="Times New Roman" pitchFamily="18" charset="0"/>
              </a:rPr>
              <a:t>1.7</a:t>
            </a:r>
            <a:endParaRPr lang="en-US" sz="700" b="1" dirty="0">
              <a:latin typeface="Times New Roman" pitchFamily="18" charset="0"/>
              <a:cs typeface="Times New Roman" pitchFamily="18" charset="0"/>
            </a:endParaRPr>
          </a:p>
        </p:txBody>
      </p:sp>
      <p:sp>
        <p:nvSpPr>
          <p:cNvPr id="180" name="TextBox 179"/>
          <p:cNvSpPr txBox="1"/>
          <p:nvPr/>
        </p:nvSpPr>
        <p:spPr>
          <a:xfrm>
            <a:off x="1028636" y="2022158"/>
            <a:ext cx="296876" cy="200055"/>
          </a:xfrm>
          <a:prstGeom prst="rect">
            <a:avLst/>
          </a:prstGeom>
          <a:noFill/>
        </p:spPr>
        <p:txBody>
          <a:bodyPr wrap="none" rtlCol="0">
            <a:spAutoFit/>
          </a:bodyPr>
          <a:lstStyle/>
          <a:p>
            <a:r>
              <a:rPr lang="en-US" sz="700" b="1" dirty="0" smtClean="0">
                <a:latin typeface="Times New Roman" pitchFamily="18" charset="0"/>
                <a:cs typeface="Times New Roman" pitchFamily="18" charset="0"/>
              </a:rPr>
              <a:t>1.6</a:t>
            </a:r>
            <a:endParaRPr lang="en-US" sz="700" b="1" dirty="0">
              <a:latin typeface="Times New Roman" pitchFamily="18" charset="0"/>
              <a:cs typeface="Times New Roman" pitchFamily="18" charset="0"/>
            </a:endParaRPr>
          </a:p>
        </p:txBody>
      </p:sp>
      <p:sp>
        <p:nvSpPr>
          <p:cNvPr id="181" name="TextBox 180"/>
          <p:cNvSpPr txBox="1"/>
          <p:nvPr/>
        </p:nvSpPr>
        <p:spPr>
          <a:xfrm>
            <a:off x="1032102" y="2134965"/>
            <a:ext cx="296876" cy="200055"/>
          </a:xfrm>
          <a:prstGeom prst="rect">
            <a:avLst/>
          </a:prstGeom>
          <a:noFill/>
        </p:spPr>
        <p:txBody>
          <a:bodyPr wrap="none" rtlCol="0">
            <a:spAutoFit/>
          </a:bodyPr>
          <a:lstStyle/>
          <a:p>
            <a:r>
              <a:rPr lang="en-US" sz="700" b="1" dirty="0" smtClean="0">
                <a:latin typeface="Times New Roman" pitchFamily="18" charset="0"/>
                <a:cs typeface="Times New Roman" pitchFamily="18" charset="0"/>
              </a:rPr>
              <a:t>1.6</a:t>
            </a:r>
            <a:endParaRPr lang="en-US" sz="700" b="1" dirty="0">
              <a:latin typeface="Times New Roman" pitchFamily="18" charset="0"/>
              <a:cs typeface="Times New Roman" pitchFamily="18" charset="0"/>
            </a:endParaRPr>
          </a:p>
        </p:txBody>
      </p:sp>
      <p:sp>
        <p:nvSpPr>
          <p:cNvPr id="182" name="TextBox 181"/>
          <p:cNvSpPr txBox="1"/>
          <p:nvPr/>
        </p:nvSpPr>
        <p:spPr>
          <a:xfrm>
            <a:off x="1033570" y="2242764"/>
            <a:ext cx="296876" cy="200055"/>
          </a:xfrm>
          <a:prstGeom prst="rect">
            <a:avLst/>
          </a:prstGeom>
          <a:noFill/>
        </p:spPr>
        <p:txBody>
          <a:bodyPr wrap="none" rtlCol="0">
            <a:spAutoFit/>
          </a:bodyPr>
          <a:lstStyle/>
          <a:p>
            <a:r>
              <a:rPr lang="en-US" sz="700" b="1" dirty="0" smtClean="0">
                <a:latin typeface="Times New Roman" pitchFamily="18" charset="0"/>
                <a:cs typeface="Times New Roman" pitchFamily="18" charset="0"/>
              </a:rPr>
              <a:t>1.4</a:t>
            </a:r>
            <a:endParaRPr lang="en-US" sz="700" b="1" dirty="0">
              <a:latin typeface="Times New Roman" pitchFamily="18" charset="0"/>
              <a:cs typeface="Times New Roman" pitchFamily="18" charset="0"/>
            </a:endParaRPr>
          </a:p>
        </p:txBody>
      </p:sp>
      <p:sp>
        <p:nvSpPr>
          <p:cNvPr id="183" name="TextBox 182"/>
          <p:cNvSpPr txBox="1"/>
          <p:nvPr/>
        </p:nvSpPr>
        <p:spPr>
          <a:xfrm>
            <a:off x="1030393" y="2355109"/>
            <a:ext cx="296876" cy="200055"/>
          </a:xfrm>
          <a:prstGeom prst="rect">
            <a:avLst/>
          </a:prstGeom>
          <a:noFill/>
        </p:spPr>
        <p:txBody>
          <a:bodyPr wrap="none" rtlCol="0">
            <a:spAutoFit/>
          </a:bodyPr>
          <a:lstStyle/>
          <a:p>
            <a:r>
              <a:rPr lang="en-US" sz="700" b="1" dirty="0" smtClean="0">
                <a:latin typeface="Times New Roman" pitchFamily="18" charset="0"/>
                <a:cs typeface="Times New Roman" pitchFamily="18" charset="0"/>
              </a:rPr>
              <a:t>1.4</a:t>
            </a:r>
            <a:endParaRPr lang="en-US" sz="700" b="1" dirty="0">
              <a:latin typeface="Times New Roman" pitchFamily="18" charset="0"/>
              <a:cs typeface="Times New Roman" pitchFamily="18" charset="0"/>
            </a:endParaRPr>
          </a:p>
        </p:txBody>
      </p:sp>
      <p:sp>
        <p:nvSpPr>
          <p:cNvPr id="184" name="TextBox 183"/>
          <p:cNvSpPr txBox="1"/>
          <p:nvPr/>
        </p:nvSpPr>
        <p:spPr>
          <a:xfrm>
            <a:off x="1031317" y="2472048"/>
            <a:ext cx="296876" cy="200055"/>
          </a:xfrm>
          <a:prstGeom prst="rect">
            <a:avLst/>
          </a:prstGeom>
          <a:noFill/>
        </p:spPr>
        <p:txBody>
          <a:bodyPr wrap="none" rtlCol="0">
            <a:spAutoFit/>
          </a:bodyPr>
          <a:lstStyle/>
          <a:p>
            <a:r>
              <a:rPr lang="en-US" sz="700" b="1" dirty="0" smtClean="0">
                <a:latin typeface="Times New Roman" pitchFamily="18" charset="0"/>
                <a:cs typeface="Times New Roman" pitchFamily="18" charset="0"/>
              </a:rPr>
              <a:t>1.0</a:t>
            </a:r>
            <a:endParaRPr lang="en-US" sz="700" b="1" dirty="0">
              <a:latin typeface="Times New Roman" pitchFamily="18" charset="0"/>
              <a:cs typeface="Times New Roman" pitchFamily="18" charset="0"/>
            </a:endParaRPr>
          </a:p>
        </p:txBody>
      </p:sp>
      <p:sp>
        <p:nvSpPr>
          <p:cNvPr id="185" name="TextBox 184"/>
          <p:cNvSpPr txBox="1"/>
          <p:nvPr/>
        </p:nvSpPr>
        <p:spPr>
          <a:xfrm>
            <a:off x="1034805" y="2585608"/>
            <a:ext cx="296876" cy="200055"/>
          </a:xfrm>
          <a:prstGeom prst="rect">
            <a:avLst/>
          </a:prstGeom>
          <a:noFill/>
        </p:spPr>
        <p:txBody>
          <a:bodyPr wrap="none" rtlCol="0">
            <a:spAutoFit/>
          </a:bodyPr>
          <a:lstStyle/>
          <a:p>
            <a:r>
              <a:rPr lang="en-US" sz="700" b="1" dirty="0" smtClean="0">
                <a:latin typeface="Times New Roman" pitchFamily="18" charset="0"/>
                <a:cs typeface="Times New Roman" pitchFamily="18" charset="0"/>
              </a:rPr>
              <a:t>1.2</a:t>
            </a:r>
            <a:endParaRPr lang="en-US" sz="700" b="1" dirty="0">
              <a:latin typeface="Times New Roman" pitchFamily="18" charset="0"/>
              <a:cs typeface="Times New Roman" pitchFamily="18" charset="0"/>
            </a:endParaRPr>
          </a:p>
        </p:txBody>
      </p:sp>
      <p:sp>
        <p:nvSpPr>
          <p:cNvPr id="193" name="TextBox 192"/>
          <p:cNvSpPr txBox="1"/>
          <p:nvPr/>
        </p:nvSpPr>
        <p:spPr>
          <a:xfrm>
            <a:off x="-8715" y="-56763"/>
            <a:ext cx="351378" cy="369332"/>
          </a:xfrm>
          <a:prstGeom prst="rect">
            <a:avLst/>
          </a:prstGeom>
          <a:noFill/>
        </p:spPr>
        <p:txBody>
          <a:bodyPr wrap="none" rtlCol="0">
            <a:spAutoFit/>
          </a:bodyPr>
          <a:lstStyle/>
          <a:p>
            <a:r>
              <a:rPr lang="en-US" b="1" dirty="0" smtClean="0">
                <a:latin typeface="Times New Roman" pitchFamily="18" charset="0"/>
                <a:cs typeface="Times New Roman" pitchFamily="18" charset="0"/>
              </a:rPr>
              <a:t>A</a:t>
            </a:r>
            <a:endParaRPr lang="en-US" b="1" dirty="0">
              <a:latin typeface="Times New Roman" pitchFamily="18" charset="0"/>
              <a:cs typeface="Times New Roman" pitchFamily="18" charset="0"/>
            </a:endParaRPr>
          </a:p>
        </p:txBody>
      </p:sp>
      <p:sp>
        <p:nvSpPr>
          <p:cNvPr id="195" name="TextBox 194"/>
          <p:cNvSpPr txBox="1"/>
          <p:nvPr/>
        </p:nvSpPr>
        <p:spPr>
          <a:xfrm>
            <a:off x="5508104" y="-28966"/>
            <a:ext cx="351378" cy="369332"/>
          </a:xfrm>
          <a:prstGeom prst="rect">
            <a:avLst/>
          </a:prstGeom>
          <a:noFill/>
        </p:spPr>
        <p:txBody>
          <a:bodyPr wrap="none" rtlCol="0">
            <a:spAutoFit/>
          </a:bodyPr>
          <a:lstStyle/>
          <a:p>
            <a:r>
              <a:rPr lang="en-US" b="1" dirty="0" smtClean="0">
                <a:latin typeface="Times New Roman" pitchFamily="18" charset="0"/>
                <a:cs typeface="Times New Roman" pitchFamily="18" charset="0"/>
              </a:rPr>
              <a:t>B</a:t>
            </a:r>
            <a:endParaRPr lang="en-US" b="1" dirty="0">
              <a:latin typeface="Times New Roman" pitchFamily="18" charset="0"/>
              <a:cs typeface="Times New Roman" pitchFamily="18" charset="0"/>
            </a:endParaRPr>
          </a:p>
        </p:txBody>
      </p:sp>
      <p:sp>
        <p:nvSpPr>
          <p:cNvPr id="196" name="TextBox 195"/>
          <p:cNvSpPr txBox="1"/>
          <p:nvPr/>
        </p:nvSpPr>
        <p:spPr>
          <a:xfrm>
            <a:off x="3857309" y="3485060"/>
            <a:ext cx="351378" cy="369332"/>
          </a:xfrm>
          <a:prstGeom prst="rect">
            <a:avLst/>
          </a:prstGeom>
          <a:noFill/>
        </p:spPr>
        <p:txBody>
          <a:bodyPr wrap="none" rtlCol="0">
            <a:spAutoFit/>
          </a:bodyPr>
          <a:lstStyle/>
          <a:p>
            <a:r>
              <a:rPr lang="en-US" b="1" dirty="0" smtClean="0">
                <a:latin typeface="Times New Roman" pitchFamily="18" charset="0"/>
                <a:cs typeface="Times New Roman" pitchFamily="18" charset="0"/>
              </a:rPr>
              <a:t>E</a:t>
            </a:r>
            <a:endParaRPr lang="en-US" b="1" dirty="0">
              <a:latin typeface="Times New Roman" pitchFamily="18" charset="0"/>
              <a:cs typeface="Times New Roman" pitchFamily="18" charset="0"/>
            </a:endParaRPr>
          </a:p>
        </p:txBody>
      </p:sp>
      <p:sp>
        <p:nvSpPr>
          <p:cNvPr id="197" name="TextBox 196"/>
          <p:cNvSpPr txBox="1"/>
          <p:nvPr/>
        </p:nvSpPr>
        <p:spPr>
          <a:xfrm>
            <a:off x="6478518" y="3443126"/>
            <a:ext cx="325730" cy="369332"/>
          </a:xfrm>
          <a:prstGeom prst="rect">
            <a:avLst/>
          </a:prstGeom>
          <a:noFill/>
        </p:spPr>
        <p:txBody>
          <a:bodyPr wrap="none" rtlCol="0">
            <a:spAutoFit/>
          </a:bodyPr>
          <a:lstStyle/>
          <a:p>
            <a:r>
              <a:rPr lang="en-US" b="1" dirty="0" smtClean="0">
                <a:latin typeface="Times New Roman" pitchFamily="18" charset="0"/>
                <a:cs typeface="Times New Roman" pitchFamily="18" charset="0"/>
              </a:rPr>
              <a:t>F</a:t>
            </a:r>
            <a:endParaRPr lang="en-US" b="1" dirty="0">
              <a:latin typeface="Times New Roman" pitchFamily="18" charset="0"/>
              <a:cs typeface="Times New Roman" pitchFamily="18" charset="0"/>
            </a:endParaRPr>
          </a:p>
        </p:txBody>
      </p:sp>
      <p:pic>
        <p:nvPicPr>
          <p:cNvPr id="124" name="Picture 4" descr="E:\TAPAN\LAB_PHD_Schrl_PROJECT\VIVEK\New_Phosphatase\HEATMAP\Methylation\gse79122\GSE79122.TIFF"/>
          <p:cNvPicPr>
            <a:picLocks noChangeAspect="1" noChangeArrowheads="1"/>
          </p:cNvPicPr>
          <p:nvPr/>
        </p:nvPicPr>
        <p:blipFill rotWithShape="1">
          <a:blip r:embed="rId10">
            <a:extLst>
              <a:ext uri="{28A0092B-C50C-407E-A947-70E740481C1C}">
                <a14:useLocalDpi xmlns:a14="http://schemas.microsoft.com/office/drawing/2010/main" val="0"/>
              </a:ext>
            </a:extLst>
          </a:blip>
          <a:srcRect l="648" t="15542" r="47963" b="61602"/>
          <a:stretch/>
        </p:blipFill>
        <p:spPr bwMode="auto">
          <a:xfrm>
            <a:off x="321168" y="3178583"/>
            <a:ext cx="2525785" cy="1501640"/>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6" descr="E:\TAPAN\LAB_PHD_Schrl_PROJECT\VIVEK\New_Phosphatase\HEATMAP\Methylation\GSE60274\GSE60274.TIFF"/>
          <p:cNvPicPr>
            <a:picLocks noChangeAspect="1" noChangeArrowheads="1"/>
          </p:cNvPicPr>
          <p:nvPr/>
        </p:nvPicPr>
        <p:blipFill rotWithShape="1">
          <a:blip r:embed="rId11">
            <a:extLst>
              <a:ext uri="{28A0092B-C50C-407E-A947-70E740481C1C}">
                <a14:useLocalDpi xmlns:a14="http://schemas.microsoft.com/office/drawing/2010/main" val="0"/>
              </a:ext>
            </a:extLst>
          </a:blip>
          <a:srcRect l="648" t="15542" r="20648" b="61514"/>
          <a:stretch/>
        </p:blipFill>
        <p:spPr bwMode="auto">
          <a:xfrm>
            <a:off x="330973" y="5121311"/>
            <a:ext cx="2536008" cy="1507717"/>
          </a:xfrm>
          <a:prstGeom prst="rect">
            <a:avLst/>
          </a:prstGeom>
          <a:noFill/>
          <a:extLst>
            <a:ext uri="{909E8E84-426E-40DD-AFC4-6F175D3DCCD1}">
              <a14:hiddenFill xmlns:a14="http://schemas.microsoft.com/office/drawing/2010/main">
                <a:solidFill>
                  <a:srgbClr val="FFFFFF"/>
                </a:solidFill>
              </a14:hiddenFill>
            </a:ext>
          </a:extLst>
        </p:spPr>
      </p:pic>
      <p:sp>
        <p:nvSpPr>
          <p:cNvPr id="126" name="TextBox 125"/>
          <p:cNvSpPr txBox="1"/>
          <p:nvPr/>
        </p:nvSpPr>
        <p:spPr>
          <a:xfrm>
            <a:off x="2892136" y="3265027"/>
            <a:ext cx="1005404" cy="369332"/>
          </a:xfrm>
          <a:prstGeom prst="rect">
            <a:avLst/>
          </a:prstGeom>
          <a:noFill/>
        </p:spPr>
        <p:txBody>
          <a:bodyPr wrap="none" rtlCol="0">
            <a:spAutoFit/>
          </a:bodyPr>
          <a:lstStyle/>
          <a:p>
            <a:pPr algn="ctr"/>
            <a:r>
              <a:rPr lang="en-US" sz="900" b="1" dirty="0" err="1" smtClean="0">
                <a:latin typeface="Times New Roman" pitchFamily="18" charset="0"/>
                <a:cs typeface="Times New Roman" pitchFamily="18" charset="0"/>
              </a:rPr>
              <a:t>Hypomethylated</a:t>
            </a:r>
            <a:endParaRPr lang="en-US" sz="900" b="1" dirty="0" smtClean="0">
              <a:latin typeface="Times New Roman" pitchFamily="18" charset="0"/>
              <a:cs typeface="Times New Roman" pitchFamily="18" charset="0"/>
            </a:endParaRPr>
          </a:p>
          <a:p>
            <a:pPr algn="ctr"/>
            <a:r>
              <a:rPr lang="en-US" sz="900" b="1" dirty="0" err="1" smtClean="0">
                <a:latin typeface="Times New Roman" pitchFamily="18" charset="0"/>
                <a:cs typeface="Times New Roman" pitchFamily="18" charset="0"/>
              </a:rPr>
              <a:t>CpGs</a:t>
            </a:r>
            <a:r>
              <a:rPr lang="en-US" sz="900" b="1" dirty="0" smtClean="0">
                <a:latin typeface="Times New Roman" pitchFamily="18" charset="0"/>
                <a:cs typeface="Times New Roman" pitchFamily="18" charset="0"/>
              </a:rPr>
              <a:t> (n=14)</a:t>
            </a:r>
            <a:endParaRPr lang="en-US" sz="900" b="1" dirty="0">
              <a:latin typeface="Times New Roman" pitchFamily="18" charset="0"/>
              <a:cs typeface="Times New Roman" pitchFamily="18" charset="0"/>
            </a:endParaRPr>
          </a:p>
        </p:txBody>
      </p:sp>
      <p:sp>
        <p:nvSpPr>
          <p:cNvPr id="127" name="TextBox 126"/>
          <p:cNvSpPr txBox="1"/>
          <p:nvPr/>
        </p:nvSpPr>
        <p:spPr>
          <a:xfrm>
            <a:off x="2866782" y="3980359"/>
            <a:ext cx="1050289" cy="369332"/>
          </a:xfrm>
          <a:prstGeom prst="rect">
            <a:avLst/>
          </a:prstGeom>
          <a:noFill/>
        </p:spPr>
        <p:txBody>
          <a:bodyPr wrap="none" rtlCol="0">
            <a:spAutoFit/>
          </a:bodyPr>
          <a:lstStyle/>
          <a:p>
            <a:pPr algn="ctr"/>
            <a:r>
              <a:rPr lang="en-US" sz="900" b="1" dirty="0" err="1">
                <a:latin typeface="Times New Roman" pitchFamily="18" charset="0"/>
                <a:cs typeface="Times New Roman" pitchFamily="18" charset="0"/>
              </a:rPr>
              <a:t>H</a:t>
            </a:r>
            <a:r>
              <a:rPr lang="en-US" sz="900" b="1" dirty="0" err="1" smtClean="0">
                <a:latin typeface="Times New Roman" pitchFamily="18" charset="0"/>
                <a:cs typeface="Times New Roman" pitchFamily="18" charset="0"/>
              </a:rPr>
              <a:t>ypermethylated</a:t>
            </a:r>
            <a:endParaRPr lang="en-US" sz="900" b="1" dirty="0" smtClean="0">
              <a:latin typeface="Times New Roman" pitchFamily="18" charset="0"/>
              <a:cs typeface="Times New Roman" pitchFamily="18" charset="0"/>
            </a:endParaRPr>
          </a:p>
          <a:p>
            <a:pPr algn="ctr"/>
            <a:r>
              <a:rPr lang="en-US" sz="900" b="1" dirty="0" err="1" smtClean="0">
                <a:latin typeface="Times New Roman" pitchFamily="18" charset="0"/>
                <a:cs typeface="Times New Roman" pitchFamily="18" charset="0"/>
              </a:rPr>
              <a:t>CpGs</a:t>
            </a:r>
            <a:r>
              <a:rPr lang="en-US" sz="900" b="1" dirty="0" smtClean="0">
                <a:latin typeface="Times New Roman" pitchFamily="18" charset="0"/>
                <a:cs typeface="Times New Roman" pitchFamily="18" charset="0"/>
              </a:rPr>
              <a:t> (n=29)</a:t>
            </a:r>
            <a:endParaRPr lang="en-US" sz="900" b="1" dirty="0">
              <a:latin typeface="Times New Roman" pitchFamily="18" charset="0"/>
              <a:cs typeface="Times New Roman" pitchFamily="18" charset="0"/>
            </a:endParaRPr>
          </a:p>
        </p:txBody>
      </p:sp>
      <p:sp>
        <p:nvSpPr>
          <p:cNvPr id="128" name="TextBox 127"/>
          <p:cNvSpPr txBox="1"/>
          <p:nvPr/>
        </p:nvSpPr>
        <p:spPr>
          <a:xfrm>
            <a:off x="2882810" y="5228372"/>
            <a:ext cx="1005404" cy="369332"/>
          </a:xfrm>
          <a:prstGeom prst="rect">
            <a:avLst/>
          </a:prstGeom>
          <a:noFill/>
        </p:spPr>
        <p:txBody>
          <a:bodyPr wrap="none" rtlCol="0">
            <a:spAutoFit/>
          </a:bodyPr>
          <a:lstStyle/>
          <a:p>
            <a:pPr algn="ctr"/>
            <a:r>
              <a:rPr lang="en-US" sz="900" b="1" dirty="0" err="1" smtClean="0">
                <a:latin typeface="Times New Roman" pitchFamily="18" charset="0"/>
                <a:cs typeface="Times New Roman" pitchFamily="18" charset="0"/>
              </a:rPr>
              <a:t>Hypomethylated</a:t>
            </a:r>
            <a:endParaRPr lang="en-US" sz="900" b="1" dirty="0" smtClean="0">
              <a:latin typeface="Times New Roman" pitchFamily="18" charset="0"/>
              <a:cs typeface="Times New Roman" pitchFamily="18" charset="0"/>
            </a:endParaRPr>
          </a:p>
          <a:p>
            <a:pPr algn="ctr"/>
            <a:r>
              <a:rPr lang="en-US" sz="900" b="1" dirty="0" err="1" smtClean="0">
                <a:latin typeface="Times New Roman" pitchFamily="18" charset="0"/>
                <a:cs typeface="Times New Roman" pitchFamily="18" charset="0"/>
              </a:rPr>
              <a:t>CpGs</a:t>
            </a:r>
            <a:r>
              <a:rPr lang="en-US" sz="900" b="1" dirty="0" smtClean="0">
                <a:latin typeface="Times New Roman" pitchFamily="18" charset="0"/>
                <a:cs typeface="Times New Roman" pitchFamily="18" charset="0"/>
              </a:rPr>
              <a:t> (n=14)</a:t>
            </a:r>
            <a:endParaRPr lang="en-US" sz="900" b="1" dirty="0">
              <a:latin typeface="Times New Roman" pitchFamily="18" charset="0"/>
              <a:cs typeface="Times New Roman" pitchFamily="18" charset="0"/>
            </a:endParaRPr>
          </a:p>
        </p:txBody>
      </p:sp>
      <p:sp>
        <p:nvSpPr>
          <p:cNvPr id="129" name="TextBox 128"/>
          <p:cNvSpPr txBox="1"/>
          <p:nvPr/>
        </p:nvSpPr>
        <p:spPr>
          <a:xfrm>
            <a:off x="2857456" y="5984648"/>
            <a:ext cx="1050289" cy="369332"/>
          </a:xfrm>
          <a:prstGeom prst="rect">
            <a:avLst/>
          </a:prstGeom>
          <a:noFill/>
        </p:spPr>
        <p:txBody>
          <a:bodyPr wrap="none" rtlCol="0">
            <a:spAutoFit/>
          </a:bodyPr>
          <a:lstStyle/>
          <a:p>
            <a:pPr algn="ctr"/>
            <a:r>
              <a:rPr lang="en-US" sz="900" b="1" dirty="0" err="1">
                <a:latin typeface="Times New Roman" pitchFamily="18" charset="0"/>
                <a:cs typeface="Times New Roman" pitchFamily="18" charset="0"/>
              </a:rPr>
              <a:t>H</a:t>
            </a:r>
            <a:r>
              <a:rPr lang="en-US" sz="900" b="1" dirty="0" err="1" smtClean="0">
                <a:latin typeface="Times New Roman" pitchFamily="18" charset="0"/>
                <a:cs typeface="Times New Roman" pitchFamily="18" charset="0"/>
              </a:rPr>
              <a:t>ypermethylated</a:t>
            </a:r>
            <a:endParaRPr lang="en-US" sz="900" b="1" dirty="0" smtClean="0">
              <a:latin typeface="Times New Roman" pitchFamily="18" charset="0"/>
              <a:cs typeface="Times New Roman" pitchFamily="18" charset="0"/>
            </a:endParaRPr>
          </a:p>
          <a:p>
            <a:pPr algn="ctr"/>
            <a:r>
              <a:rPr lang="en-US" sz="900" b="1" dirty="0" err="1" smtClean="0">
                <a:latin typeface="Times New Roman" pitchFamily="18" charset="0"/>
                <a:cs typeface="Times New Roman" pitchFamily="18" charset="0"/>
              </a:rPr>
              <a:t>CpGs</a:t>
            </a:r>
            <a:r>
              <a:rPr lang="en-US" sz="900" b="1" dirty="0" smtClean="0">
                <a:latin typeface="Times New Roman" pitchFamily="18" charset="0"/>
                <a:cs typeface="Times New Roman" pitchFamily="18" charset="0"/>
              </a:rPr>
              <a:t> (n=29)</a:t>
            </a:r>
            <a:endParaRPr lang="en-US" sz="900" b="1" dirty="0">
              <a:latin typeface="Times New Roman" pitchFamily="18" charset="0"/>
              <a:cs typeface="Times New Roman" pitchFamily="18" charset="0"/>
            </a:endParaRPr>
          </a:p>
        </p:txBody>
      </p:sp>
      <p:cxnSp>
        <p:nvCxnSpPr>
          <p:cNvPr id="130" name="Straight Connector 129"/>
          <p:cNvCxnSpPr/>
          <p:nvPr/>
        </p:nvCxnSpPr>
        <p:spPr>
          <a:xfrm>
            <a:off x="309360" y="3152380"/>
            <a:ext cx="504000" cy="0"/>
          </a:xfrm>
          <a:prstGeom prst="line">
            <a:avLst/>
          </a:prstGeom>
        </p:spPr>
        <p:style>
          <a:lnRef idx="1">
            <a:schemeClr val="dk1"/>
          </a:lnRef>
          <a:fillRef idx="0">
            <a:schemeClr val="dk1"/>
          </a:fillRef>
          <a:effectRef idx="0">
            <a:schemeClr val="dk1"/>
          </a:effectRef>
          <a:fontRef idx="minor">
            <a:schemeClr val="tx1"/>
          </a:fontRef>
        </p:style>
      </p:cxnSp>
      <p:cxnSp>
        <p:nvCxnSpPr>
          <p:cNvPr id="131" name="Straight Connector 130"/>
          <p:cNvCxnSpPr/>
          <p:nvPr/>
        </p:nvCxnSpPr>
        <p:spPr>
          <a:xfrm>
            <a:off x="845000" y="3152380"/>
            <a:ext cx="1980000" cy="0"/>
          </a:xfrm>
          <a:prstGeom prst="line">
            <a:avLst/>
          </a:prstGeom>
        </p:spPr>
        <p:style>
          <a:lnRef idx="1">
            <a:schemeClr val="dk1"/>
          </a:lnRef>
          <a:fillRef idx="0">
            <a:schemeClr val="dk1"/>
          </a:fillRef>
          <a:effectRef idx="0">
            <a:schemeClr val="dk1"/>
          </a:effectRef>
          <a:fontRef idx="minor">
            <a:schemeClr val="tx1"/>
          </a:fontRef>
        </p:style>
      </p:cxnSp>
      <p:sp>
        <p:nvSpPr>
          <p:cNvPr id="132" name="TextBox 131"/>
          <p:cNvSpPr txBox="1"/>
          <p:nvPr/>
        </p:nvSpPr>
        <p:spPr>
          <a:xfrm>
            <a:off x="260218" y="2962179"/>
            <a:ext cx="569387" cy="230832"/>
          </a:xfrm>
          <a:prstGeom prst="rect">
            <a:avLst/>
          </a:prstGeom>
          <a:noFill/>
        </p:spPr>
        <p:txBody>
          <a:bodyPr wrap="none" rtlCol="0">
            <a:spAutoFit/>
          </a:bodyPr>
          <a:lstStyle/>
          <a:p>
            <a:r>
              <a:rPr lang="en-US" sz="900" b="1" dirty="0" smtClean="0">
                <a:latin typeface="Times New Roman" pitchFamily="18" charset="0"/>
                <a:cs typeface="Times New Roman" pitchFamily="18" charset="0"/>
              </a:rPr>
              <a:t>Control</a:t>
            </a:r>
            <a:endParaRPr lang="en-US" sz="900" b="1" dirty="0">
              <a:latin typeface="Times New Roman" pitchFamily="18" charset="0"/>
              <a:cs typeface="Times New Roman" pitchFamily="18" charset="0"/>
            </a:endParaRPr>
          </a:p>
        </p:txBody>
      </p:sp>
      <p:sp>
        <p:nvSpPr>
          <p:cNvPr id="133" name="TextBox 132"/>
          <p:cNvSpPr txBox="1"/>
          <p:nvPr/>
        </p:nvSpPr>
        <p:spPr>
          <a:xfrm>
            <a:off x="1522825" y="2950188"/>
            <a:ext cx="460382" cy="230832"/>
          </a:xfrm>
          <a:prstGeom prst="rect">
            <a:avLst/>
          </a:prstGeom>
          <a:noFill/>
        </p:spPr>
        <p:txBody>
          <a:bodyPr wrap="none" rtlCol="0">
            <a:spAutoFit/>
          </a:bodyPr>
          <a:lstStyle/>
          <a:p>
            <a:r>
              <a:rPr lang="en-US" sz="900" b="1" dirty="0" smtClean="0">
                <a:latin typeface="Times New Roman" pitchFamily="18" charset="0"/>
                <a:cs typeface="Times New Roman" pitchFamily="18" charset="0"/>
              </a:rPr>
              <a:t>GBM</a:t>
            </a:r>
            <a:endParaRPr lang="en-US" sz="900" b="1" dirty="0">
              <a:latin typeface="Times New Roman" pitchFamily="18" charset="0"/>
              <a:cs typeface="Times New Roman" pitchFamily="18" charset="0"/>
            </a:endParaRPr>
          </a:p>
        </p:txBody>
      </p:sp>
      <p:cxnSp>
        <p:nvCxnSpPr>
          <p:cNvPr id="134" name="Straight Connector 133"/>
          <p:cNvCxnSpPr/>
          <p:nvPr/>
        </p:nvCxnSpPr>
        <p:spPr>
          <a:xfrm>
            <a:off x="325280" y="5085497"/>
            <a:ext cx="360000" cy="0"/>
          </a:xfrm>
          <a:prstGeom prst="line">
            <a:avLst/>
          </a:prstGeom>
        </p:spPr>
        <p:style>
          <a:lnRef idx="1">
            <a:schemeClr val="dk1"/>
          </a:lnRef>
          <a:fillRef idx="0">
            <a:schemeClr val="dk1"/>
          </a:fillRef>
          <a:effectRef idx="0">
            <a:schemeClr val="dk1"/>
          </a:effectRef>
          <a:fontRef idx="minor">
            <a:schemeClr val="tx1"/>
          </a:fontRef>
        </p:style>
      </p:cxnSp>
      <p:cxnSp>
        <p:nvCxnSpPr>
          <p:cNvPr id="135" name="Straight Connector 134"/>
          <p:cNvCxnSpPr/>
          <p:nvPr/>
        </p:nvCxnSpPr>
        <p:spPr>
          <a:xfrm>
            <a:off x="738160" y="5085497"/>
            <a:ext cx="2124000" cy="0"/>
          </a:xfrm>
          <a:prstGeom prst="line">
            <a:avLst/>
          </a:prstGeom>
        </p:spPr>
        <p:style>
          <a:lnRef idx="1">
            <a:schemeClr val="dk1"/>
          </a:lnRef>
          <a:fillRef idx="0">
            <a:schemeClr val="dk1"/>
          </a:fillRef>
          <a:effectRef idx="0">
            <a:schemeClr val="dk1"/>
          </a:effectRef>
          <a:fontRef idx="minor">
            <a:schemeClr val="tx1"/>
          </a:fontRef>
        </p:style>
      </p:cxnSp>
      <p:sp>
        <p:nvSpPr>
          <p:cNvPr id="136" name="TextBox 135"/>
          <p:cNvSpPr txBox="1"/>
          <p:nvPr/>
        </p:nvSpPr>
        <p:spPr>
          <a:xfrm>
            <a:off x="276138" y="4895296"/>
            <a:ext cx="569387" cy="230832"/>
          </a:xfrm>
          <a:prstGeom prst="rect">
            <a:avLst/>
          </a:prstGeom>
          <a:noFill/>
        </p:spPr>
        <p:txBody>
          <a:bodyPr wrap="none" rtlCol="0">
            <a:spAutoFit/>
          </a:bodyPr>
          <a:lstStyle/>
          <a:p>
            <a:r>
              <a:rPr lang="en-US" sz="900" b="1" dirty="0" smtClean="0">
                <a:latin typeface="Times New Roman" pitchFamily="18" charset="0"/>
                <a:cs typeface="Times New Roman" pitchFamily="18" charset="0"/>
              </a:rPr>
              <a:t>Control</a:t>
            </a:r>
            <a:endParaRPr lang="en-US" sz="900" b="1" dirty="0">
              <a:latin typeface="Times New Roman" pitchFamily="18" charset="0"/>
              <a:cs typeface="Times New Roman" pitchFamily="18" charset="0"/>
            </a:endParaRPr>
          </a:p>
        </p:txBody>
      </p:sp>
      <p:sp>
        <p:nvSpPr>
          <p:cNvPr id="137" name="TextBox 136"/>
          <p:cNvSpPr txBox="1"/>
          <p:nvPr/>
        </p:nvSpPr>
        <p:spPr>
          <a:xfrm>
            <a:off x="1538745" y="4883305"/>
            <a:ext cx="460382" cy="230832"/>
          </a:xfrm>
          <a:prstGeom prst="rect">
            <a:avLst/>
          </a:prstGeom>
          <a:noFill/>
        </p:spPr>
        <p:txBody>
          <a:bodyPr wrap="none" rtlCol="0">
            <a:spAutoFit/>
          </a:bodyPr>
          <a:lstStyle/>
          <a:p>
            <a:r>
              <a:rPr lang="en-US" sz="900" b="1" dirty="0" smtClean="0">
                <a:latin typeface="Times New Roman" pitchFamily="18" charset="0"/>
                <a:cs typeface="Times New Roman" pitchFamily="18" charset="0"/>
              </a:rPr>
              <a:t>GBM</a:t>
            </a:r>
            <a:endParaRPr lang="en-US" sz="900" b="1" dirty="0">
              <a:latin typeface="Times New Roman" pitchFamily="18" charset="0"/>
              <a:cs typeface="Times New Roman" pitchFamily="18" charset="0"/>
            </a:endParaRPr>
          </a:p>
        </p:txBody>
      </p:sp>
      <p:sp>
        <p:nvSpPr>
          <p:cNvPr id="138" name="Right Brace 137"/>
          <p:cNvSpPr/>
          <p:nvPr/>
        </p:nvSpPr>
        <p:spPr>
          <a:xfrm>
            <a:off x="2858092" y="3159907"/>
            <a:ext cx="91440" cy="5400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latin typeface="Times New Roman" pitchFamily="18" charset="0"/>
              <a:cs typeface="Times New Roman" pitchFamily="18" charset="0"/>
            </a:endParaRPr>
          </a:p>
        </p:txBody>
      </p:sp>
      <p:sp>
        <p:nvSpPr>
          <p:cNvPr id="139" name="Right Brace 138"/>
          <p:cNvSpPr/>
          <p:nvPr/>
        </p:nvSpPr>
        <p:spPr>
          <a:xfrm>
            <a:off x="2852680" y="3708660"/>
            <a:ext cx="91440" cy="9720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latin typeface="Times New Roman" pitchFamily="18" charset="0"/>
              <a:cs typeface="Times New Roman" pitchFamily="18" charset="0"/>
            </a:endParaRPr>
          </a:p>
        </p:txBody>
      </p:sp>
      <p:sp>
        <p:nvSpPr>
          <p:cNvPr id="140" name="Right Brace 139"/>
          <p:cNvSpPr/>
          <p:nvPr/>
        </p:nvSpPr>
        <p:spPr>
          <a:xfrm>
            <a:off x="2860364" y="5113843"/>
            <a:ext cx="91440" cy="5400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latin typeface="Times New Roman" pitchFamily="18" charset="0"/>
              <a:cs typeface="Times New Roman" pitchFamily="18" charset="0"/>
            </a:endParaRPr>
          </a:p>
        </p:txBody>
      </p:sp>
      <p:sp>
        <p:nvSpPr>
          <p:cNvPr id="141" name="Right Brace 140"/>
          <p:cNvSpPr/>
          <p:nvPr/>
        </p:nvSpPr>
        <p:spPr>
          <a:xfrm>
            <a:off x="2854952" y="5662596"/>
            <a:ext cx="91440" cy="9720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latin typeface="Times New Roman" pitchFamily="18" charset="0"/>
              <a:cs typeface="Times New Roman" pitchFamily="18" charset="0"/>
            </a:endParaRPr>
          </a:p>
        </p:txBody>
      </p:sp>
      <p:sp>
        <p:nvSpPr>
          <p:cNvPr id="142" name="TextBox 141"/>
          <p:cNvSpPr txBox="1"/>
          <p:nvPr/>
        </p:nvSpPr>
        <p:spPr>
          <a:xfrm>
            <a:off x="31934" y="2871872"/>
            <a:ext cx="351378" cy="369332"/>
          </a:xfrm>
          <a:prstGeom prst="rect">
            <a:avLst/>
          </a:prstGeom>
          <a:noFill/>
        </p:spPr>
        <p:txBody>
          <a:bodyPr wrap="none" rtlCol="0">
            <a:spAutoFit/>
          </a:bodyPr>
          <a:lstStyle/>
          <a:p>
            <a:r>
              <a:rPr lang="en-US" b="1" dirty="0" smtClean="0">
                <a:latin typeface="Times New Roman" pitchFamily="18" charset="0"/>
                <a:cs typeface="Times New Roman" pitchFamily="18" charset="0"/>
              </a:rPr>
              <a:t>C</a:t>
            </a:r>
            <a:endParaRPr lang="en-US" b="1" dirty="0">
              <a:latin typeface="Times New Roman" pitchFamily="18" charset="0"/>
              <a:cs typeface="Times New Roman" pitchFamily="18" charset="0"/>
            </a:endParaRPr>
          </a:p>
        </p:txBody>
      </p:sp>
      <p:sp>
        <p:nvSpPr>
          <p:cNvPr id="143" name="TextBox 142"/>
          <p:cNvSpPr txBox="1"/>
          <p:nvPr/>
        </p:nvSpPr>
        <p:spPr>
          <a:xfrm>
            <a:off x="31934" y="4822605"/>
            <a:ext cx="351378" cy="369332"/>
          </a:xfrm>
          <a:prstGeom prst="rect">
            <a:avLst/>
          </a:prstGeom>
          <a:noFill/>
        </p:spPr>
        <p:txBody>
          <a:bodyPr wrap="none" rtlCol="0">
            <a:spAutoFit/>
          </a:bodyPr>
          <a:lstStyle/>
          <a:p>
            <a:r>
              <a:rPr lang="en-US" b="1" dirty="0" smtClean="0">
                <a:latin typeface="Times New Roman" pitchFamily="18" charset="0"/>
                <a:cs typeface="Times New Roman" pitchFamily="18" charset="0"/>
              </a:rPr>
              <a:t>D</a:t>
            </a:r>
            <a:endParaRPr lang="en-US" b="1" dirty="0">
              <a:latin typeface="Times New Roman" pitchFamily="18" charset="0"/>
              <a:cs typeface="Times New Roman" pitchFamily="18" charset="0"/>
            </a:endParaRPr>
          </a:p>
        </p:txBody>
      </p:sp>
      <p:sp>
        <p:nvSpPr>
          <p:cNvPr id="144" name="TextBox 143"/>
          <p:cNvSpPr txBox="1"/>
          <p:nvPr/>
        </p:nvSpPr>
        <p:spPr>
          <a:xfrm rot="16200000">
            <a:off x="-433035" y="3599832"/>
            <a:ext cx="1200016" cy="276999"/>
          </a:xfrm>
          <a:prstGeom prst="rect">
            <a:avLst/>
          </a:prstGeom>
          <a:noFill/>
        </p:spPr>
        <p:txBody>
          <a:bodyPr wrap="square" rtlCol="0">
            <a:spAutoFit/>
          </a:bodyPr>
          <a:lstStyle/>
          <a:p>
            <a:r>
              <a:rPr lang="en-IN" sz="1200" b="1" dirty="0" smtClean="0">
                <a:latin typeface="Times New Roman" pitchFamily="18" charset="0"/>
                <a:cs typeface="Times New Roman" pitchFamily="18" charset="0"/>
              </a:rPr>
              <a:t>GSE79122</a:t>
            </a:r>
            <a:endParaRPr lang="en-IN" sz="1200" b="1" dirty="0">
              <a:latin typeface="Times New Roman" pitchFamily="18" charset="0"/>
              <a:cs typeface="Times New Roman" pitchFamily="18" charset="0"/>
            </a:endParaRPr>
          </a:p>
        </p:txBody>
      </p:sp>
      <p:sp>
        <p:nvSpPr>
          <p:cNvPr id="145" name="TextBox 144"/>
          <p:cNvSpPr txBox="1"/>
          <p:nvPr/>
        </p:nvSpPr>
        <p:spPr>
          <a:xfrm rot="16200000">
            <a:off x="-461509" y="5586542"/>
            <a:ext cx="1200016" cy="276999"/>
          </a:xfrm>
          <a:prstGeom prst="rect">
            <a:avLst/>
          </a:prstGeom>
          <a:noFill/>
        </p:spPr>
        <p:txBody>
          <a:bodyPr wrap="square" rtlCol="0">
            <a:spAutoFit/>
          </a:bodyPr>
          <a:lstStyle/>
          <a:p>
            <a:r>
              <a:rPr lang="en-IN" sz="1200" b="1" dirty="0" smtClean="0">
                <a:latin typeface="Times New Roman" pitchFamily="18" charset="0"/>
                <a:cs typeface="Times New Roman" pitchFamily="18" charset="0"/>
              </a:rPr>
              <a:t>GSE60274</a:t>
            </a:r>
            <a:endParaRPr lang="en-IN" sz="1200" b="1" dirty="0">
              <a:latin typeface="Times New Roman" pitchFamily="18" charset="0"/>
              <a:cs typeface="Times New Roman" pitchFamily="18" charset="0"/>
            </a:endParaRPr>
          </a:p>
        </p:txBody>
      </p:sp>
      <p:pic>
        <p:nvPicPr>
          <p:cNvPr id="186" name="Picture 2" descr="E:\TAPAN\main_Project_Primary_Immune_Defficiency\Gene_list_without_predicted_PID_27_03_2017\Metylation_Analysis_TCGA_450K\DEG_In_Methylation\Heatmap_Hypo_Hyper_methylation_analysis_beta_expression_values.tiff"/>
          <p:cNvPicPr>
            <a:picLocks noChangeAspect="1" noChangeArrowheads="1"/>
          </p:cNvPicPr>
          <p:nvPr/>
        </p:nvPicPr>
        <p:blipFill rotWithShape="1">
          <a:blip r:embed="rId3">
            <a:extLst>
              <a:ext uri="{28A0092B-C50C-407E-A947-70E740481C1C}">
                <a14:useLocalDpi xmlns:a14="http://schemas.microsoft.com/office/drawing/2010/main" val="0"/>
              </a:ext>
            </a:extLst>
          </a:blip>
          <a:srcRect r="12330" b="98273"/>
          <a:stretch/>
        </p:blipFill>
        <p:spPr bwMode="auto">
          <a:xfrm>
            <a:off x="1888896" y="4823079"/>
            <a:ext cx="936104" cy="84679"/>
          </a:xfrm>
          <a:prstGeom prst="rect">
            <a:avLst/>
          </a:prstGeom>
          <a:noFill/>
          <a:extLst>
            <a:ext uri="{909E8E84-426E-40DD-AFC4-6F175D3DCCD1}">
              <a14:hiddenFill xmlns:a14="http://schemas.microsoft.com/office/drawing/2010/main">
                <a:solidFill>
                  <a:srgbClr val="FFFFFF"/>
                </a:solidFill>
              </a14:hiddenFill>
            </a:ext>
          </a:extLst>
        </p:spPr>
      </p:pic>
      <p:sp>
        <p:nvSpPr>
          <p:cNvPr id="187" name="TextBox 186"/>
          <p:cNvSpPr txBox="1"/>
          <p:nvPr/>
        </p:nvSpPr>
        <p:spPr>
          <a:xfrm>
            <a:off x="1786125" y="4625140"/>
            <a:ext cx="1921779" cy="240278"/>
          </a:xfrm>
          <a:prstGeom prst="rect">
            <a:avLst/>
          </a:prstGeom>
          <a:noFill/>
        </p:spPr>
        <p:txBody>
          <a:bodyPr wrap="square" lIns="100794" tIns="50397" rIns="100794" bIns="50397" rtlCol="0">
            <a:spAutoFit/>
          </a:bodyPr>
          <a:lstStyle/>
          <a:p>
            <a:r>
              <a:rPr lang="en-IN" sz="900" b="1" dirty="0" smtClean="0">
                <a:latin typeface="Times New Roman" pitchFamily="18" charset="0"/>
                <a:cs typeface="Times New Roman" pitchFamily="18" charset="0"/>
              </a:rPr>
              <a:t> 0.0                     0.75</a:t>
            </a:r>
            <a:endParaRPr lang="en-IN" sz="900" b="1" dirty="0">
              <a:latin typeface="Times New Roman" pitchFamily="18" charset="0"/>
              <a:cs typeface="Times New Roman" pitchFamily="18" charset="0"/>
            </a:endParaRPr>
          </a:p>
        </p:txBody>
      </p:sp>
      <p:pic>
        <p:nvPicPr>
          <p:cNvPr id="188" name="Picture 2" descr="E:\TAPAN\main_Project_Primary_Immune_Defficiency\Gene_list_without_predicted_PID_27_03_2017\Metylation_Analysis_TCGA_450K\DEG_In_Methylation\Heatmap_Hypo_Hyper_methylation_analysis_beta_expression_values.tiff"/>
          <p:cNvPicPr>
            <a:picLocks noChangeAspect="1" noChangeArrowheads="1"/>
          </p:cNvPicPr>
          <p:nvPr/>
        </p:nvPicPr>
        <p:blipFill rotWithShape="1">
          <a:blip r:embed="rId3">
            <a:extLst>
              <a:ext uri="{28A0092B-C50C-407E-A947-70E740481C1C}">
                <a14:useLocalDpi xmlns:a14="http://schemas.microsoft.com/office/drawing/2010/main" val="0"/>
              </a:ext>
            </a:extLst>
          </a:blip>
          <a:srcRect r="12330" b="98273"/>
          <a:stretch/>
        </p:blipFill>
        <p:spPr bwMode="auto">
          <a:xfrm>
            <a:off x="1859833" y="6759652"/>
            <a:ext cx="958273" cy="86684"/>
          </a:xfrm>
          <a:prstGeom prst="rect">
            <a:avLst/>
          </a:prstGeom>
          <a:noFill/>
          <a:extLst>
            <a:ext uri="{909E8E84-426E-40DD-AFC4-6F175D3DCCD1}">
              <a14:hiddenFill xmlns:a14="http://schemas.microsoft.com/office/drawing/2010/main">
                <a:solidFill>
                  <a:srgbClr val="FFFFFF"/>
                </a:solidFill>
              </a14:hiddenFill>
            </a:ext>
          </a:extLst>
        </p:spPr>
      </p:pic>
      <p:sp>
        <p:nvSpPr>
          <p:cNvPr id="189" name="TextBox 188"/>
          <p:cNvSpPr txBox="1"/>
          <p:nvPr/>
        </p:nvSpPr>
        <p:spPr>
          <a:xfrm>
            <a:off x="1774749" y="6586746"/>
            <a:ext cx="1921779" cy="240278"/>
          </a:xfrm>
          <a:prstGeom prst="rect">
            <a:avLst/>
          </a:prstGeom>
          <a:noFill/>
        </p:spPr>
        <p:txBody>
          <a:bodyPr wrap="square" lIns="100794" tIns="50397" rIns="100794" bIns="50397" rtlCol="0">
            <a:spAutoFit/>
          </a:bodyPr>
          <a:lstStyle/>
          <a:p>
            <a:r>
              <a:rPr lang="en-IN" sz="900" b="1" dirty="0" smtClean="0">
                <a:latin typeface="Times New Roman" pitchFamily="18" charset="0"/>
                <a:cs typeface="Times New Roman" pitchFamily="18" charset="0"/>
              </a:rPr>
              <a:t> 0.0                     0.75</a:t>
            </a:r>
            <a:endParaRPr lang="en-IN" sz="900" b="1" dirty="0">
              <a:latin typeface="Times New Roman" pitchFamily="18" charset="0"/>
              <a:cs typeface="Times New Roman" pitchFamily="18" charset="0"/>
            </a:endParaRPr>
          </a:p>
        </p:txBody>
      </p:sp>
      <p:sp>
        <p:nvSpPr>
          <p:cNvPr id="190" name="TextBox 1"/>
          <p:cNvSpPr txBox="1"/>
          <p:nvPr/>
        </p:nvSpPr>
        <p:spPr>
          <a:xfrm>
            <a:off x="6647192" y="-66126"/>
            <a:ext cx="2619628" cy="246221"/>
          </a:xfrm>
          <a:prstGeom prst="rect">
            <a:avLst/>
          </a:prstGeom>
          <a:noFill/>
        </p:spPr>
        <p:txBody>
          <a:bodyPr wrap="non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b="1" dirty="0" smtClean="0">
                <a:latin typeface="Times New Roman" pitchFamily="18" charset="0"/>
                <a:cs typeface="Times New Roman" pitchFamily="18" charset="0"/>
              </a:rPr>
              <a:t>Supplementary Figure </a:t>
            </a:r>
            <a:r>
              <a:rPr lang="en-US" sz="1000" b="1" dirty="0" smtClean="0">
                <a:latin typeface="Times New Roman" pitchFamily="18" charset="0"/>
                <a:cs typeface="Times New Roman" pitchFamily="18" charset="0"/>
              </a:rPr>
              <a:t>2; </a:t>
            </a:r>
            <a:r>
              <a:rPr lang="en-US" sz="1000" b="1" dirty="0" err="1" smtClean="0">
                <a:latin typeface="Times New Roman" pitchFamily="18" charset="0"/>
                <a:cs typeface="Times New Roman" pitchFamily="18" charset="0"/>
              </a:rPr>
              <a:t>Tomar</a:t>
            </a:r>
            <a:r>
              <a:rPr lang="en-US" sz="1000" b="1" dirty="0" smtClean="0">
                <a:latin typeface="Times New Roman" pitchFamily="18" charset="0"/>
                <a:cs typeface="Times New Roman" pitchFamily="18" charset="0"/>
              </a:rPr>
              <a:t> et al., 2019 </a:t>
            </a:r>
            <a:endParaRPr lang="en-US" sz="1000" b="1" dirty="0">
              <a:latin typeface="Times New Roman" pitchFamily="18" charset="0"/>
              <a:cs typeface="Times New Roman" pitchFamily="18" charset="0"/>
            </a:endParaRPr>
          </a:p>
        </p:txBody>
      </p:sp>
    </p:spTree>
    <p:extLst>
      <p:ext uri="{BB962C8B-B14F-4D97-AF65-F5344CB8AC3E}">
        <p14:creationId xmlns:p14="http://schemas.microsoft.com/office/powerpoint/2010/main" val="259425099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361</Words>
  <Application>Microsoft Office PowerPoint</Application>
  <PresentationFormat>On-screen Show (4:3)</PresentationFormat>
  <Paragraphs>110</Paragraphs>
  <Slides>1</Slides>
  <Notes>1</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 Kumar</dc:creator>
  <cp:lastModifiedBy>MCB-LAB</cp:lastModifiedBy>
  <cp:revision>2</cp:revision>
  <dcterms:created xsi:type="dcterms:W3CDTF">2006-08-16T00:00:00Z</dcterms:created>
  <dcterms:modified xsi:type="dcterms:W3CDTF">2019-05-04T10:39:32Z</dcterms:modified>
</cp:coreProperties>
</file>